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60" r:id="rId5"/>
    <p:sldId id="259" r:id="rId6"/>
    <p:sldId id="265" r:id="rId7"/>
    <p:sldId id="261" r:id="rId8"/>
    <p:sldId id="262" r:id="rId9"/>
    <p:sldId id="263" r:id="rId10"/>
  </p:sldIdLst>
  <p:sldSz cx="7562850" cy="10688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E1ECEF"/>
    <a:srgbClr val="DBE7EC"/>
    <a:srgbClr val="2B688A"/>
    <a:srgbClr val="1E5F83"/>
    <a:srgbClr val="44C4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2" autoAdjust="0"/>
    <p:restoredTop sz="94660"/>
  </p:normalViewPr>
  <p:slideViewPr>
    <p:cSldViewPr snapToGrid="0">
      <p:cViewPr varScale="1">
        <p:scale>
          <a:sx n="53" d="100"/>
          <a:sy n="53" d="100"/>
        </p:scale>
        <p:origin x="23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4FC1CE-40C0-4CB1-A5B5-630E17C597C7}" type="datetimeFigureOut">
              <a:rPr lang="en-US" smtClean="0"/>
              <a:t>4/6/2024</a:t>
            </a:fld>
            <a:endParaRPr lang="en-US"/>
          </a:p>
        </p:txBody>
      </p:sp>
      <p:sp>
        <p:nvSpPr>
          <p:cNvPr id="4" name="Slide Image Placeholder 3"/>
          <p:cNvSpPr>
            <a:spLocks noGrp="1" noRot="1" noChangeAspect="1"/>
          </p:cNvSpPr>
          <p:nvPr>
            <p:ph type="sldImg" idx="2"/>
          </p:nvPr>
        </p:nvSpPr>
        <p:spPr>
          <a:xfrm>
            <a:off x="2336800" y="1143000"/>
            <a:ext cx="2184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487A0-5851-4F0D-AB88-245294A6E391}" type="slidenum">
              <a:rPr lang="en-US" smtClean="0"/>
              <a:t>‹#›</a:t>
            </a:fld>
            <a:endParaRPr lang="en-US"/>
          </a:p>
        </p:txBody>
      </p:sp>
    </p:spTree>
    <p:extLst>
      <p:ext uri="{BB962C8B-B14F-4D97-AF65-F5344CB8AC3E}">
        <p14:creationId xmlns:p14="http://schemas.microsoft.com/office/powerpoint/2010/main" val="2538438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1</a:t>
            </a:fld>
            <a:endParaRPr lang="en-US"/>
          </a:p>
        </p:txBody>
      </p:sp>
    </p:spTree>
    <p:extLst>
      <p:ext uri="{BB962C8B-B14F-4D97-AF65-F5344CB8AC3E}">
        <p14:creationId xmlns:p14="http://schemas.microsoft.com/office/powerpoint/2010/main" val="4086167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2</a:t>
            </a:fld>
            <a:endParaRPr lang="en-US"/>
          </a:p>
        </p:txBody>
      </p:sp>
    </p:spTree>
    <p:extLst>
      <p:ext uri="{BB962C8B-B14F-4D97-AF65-F5344CB8AC3E}">
        <p14:creationId xmlns:p14="http://schemas.microsoft.com/office/powerpoint/2010/main" val="3183707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3</a:t>
            </a:fld>
            <a:endParaRPr lang="en-US"/>
          </a:p>
        </p:txBody>
      </p:sp>
    </p:spTree>
    <p:extLst>
      <p:ext uri="{BB962C8B-B14F-4D97-AF65-F5344CB8AC3E}">
        <p14:creationId xmlns:p14="http://schemas.microsoft.com/office/powerpoint/2010/main" val="2149666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4</a:t>
            </a:fld>
            <a:endParaRPr lang="en-US"/>
          </a:p>
        </p:txBody>
      </p:sp>
    </p:spTree>
    <p:extLst>
      <p:ext uri="{BB962C8B-B14F-4D97-AF65-F5344CB8AC3E}">
        <p14:creationId xmlns:p14="http://schemas.microsoft.com/office/powerpoint/2010/main" val="1593749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5</a:t>
            </a:fld>
            <a:endParaRPr lang="en-US"/>
          </a:p>
        </p:txBody>
      </p:sp>
    </p:spTree>
    <p:extLst>
      <p:ext uri="{BB962C8B-B14F-4D97-AF65-F5344CB8AC3E}">
        <p14:creationId xmlns:p14="http://schemas.microsoft.com/office/powerpoint/2010/main" val="3894068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6</a:t>
            </a:fld>
            <a:endParaRPr lang="en-US"/>
          </a:p>
        </p:txBody>
      </p:sp>
    </p:spTree>
    <p:extLst>
      <p:ext uri="{BB962C8B-B14F-4D97-AF65-F5344CB8AC3E}">
        <p14:creationId xmlns:p14="http://schemas.microsoft.com/office/powerpoint/2010/main" val="800597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7</a:t>
            </a:fld>
            <a:endParaRPr lang="en-US"/>
          </a:p>
        </p:txBody>
      </p:sp>
    </p:spTree>
    <p:extLst>
      <p:ext uri="{BB962C8B-B14F-4D97-AF65-F5344CB8AC3E}">
        <p14:creationId xmlns:p14="http://schemas.microsoft.com/office/powerpoint/2010/main" val="769561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8</a:t>
            </a:fld>
            <a:endParaRPr lang="en-US"/>
          </a:p>
        </p:txBody>
      </p:sp>
    </p:spTree>
    <p:extLst>
      <p:ext uri="{BB962C8B-B14F-4D97-AF65-F5344CB8AC3E}">
        <p14:creationId xmlns:p14="http://schemas.microsoft.com/office/powerpoint/2010/main" val="3689316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487A0-5851-4F0D-AB88-245294A6E391}" type="slidenum">
              <a:rPr lang="en-US" smtClean="0"/>
              <a:t>9</a:t>
            </a:fld>
            <a:endParaRPr lang="en-US"/>
          </a:p>
        </p:txBody>
      </p:sp>
    </p:spTree>
    <p:extLst>
      <p:ext uri="{BB962C8B-B14F-4D97-AF65-F5344CB8AC3E}">
        <p14:creationId xmlns:p14="http://schemas.microsoft.com/office/powerpoint/2010/main" val="1857246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7214" y="1749275"/>
            <a:ext cx="6428423" cy="3721230"/>
          </a:xfrm>
        </p:spPr>
        <p:txBody>
          <a:bodyPr anchor="b"/>
          <a:lstStyle>
            <a:lvl1pPr algn="ctr">
              <a:defRPr sz="4963"/>
            </a:lvl1pPr>
          </a:lstStyle>
          <a:p>
            <a:r>
              <a:rPr lang="en-US"/>
              <a:t>Click to edit Master title style</a:t>
            </a:r>
            <a:endParaRPr lang="en-US" dirty="0"/>
          </a:p>
        </p:txBody>
      </p:sp>
      <p:sp>
        <p:nvSpPr>
          <p:cNvPr id="3" name="Subtitle 2"/>
          <p:cNvSpPr>
            <a:spLocks noGrp="1"/>
          </p:cNvSpPr>
          <p:nvPr>
            <p:ph type="subTitle" idx="1"/>
          </p:nvPr>
        </p:nvSpPr>
        <p:spPr>
          <a:xfrm>
            <a:off x="945356" y="5614010"/>
            <a:ext cx="5672138" cy="2580613"/>
          </a:xfrm>
        </p:spPr>
        <p:txBody>
          <a:bodyPr/>
          <a:lstStyle>
            <a:lvl1pPr marL="0" indent="0" algn="ctr">
              <a:buNone/>
              <a:defRPr sz="1985"/>
            </a:lvl1pPr>
            <a:lvl2pPr marL="378150" indent="0" algn="ctr">
              <a:buNone/>
              <a:defRPr sz="1654"/>
            </a:lvl2pPr>
            <a:lvl3pPr marL="756300" indent="0" algn="ctr">
              <a:buNone/>
              <a:defRPr sz="1489"/>
            </a:lvl3pPr>
            <a:lvl4pPr marL="1134450" indent="0" algn="ctr">
              <a:buNone/>
              <a:defRPr sz="1323"/>
            </a:lvl4pPr>
            <a:lvl5pPr marL="1512600" indent="0" algn="ctr">
              <a:buNone/>
              <a:defRPr sz="1323"/>
            </a:lvl5pPr>
            <a:lvl6pPr marL="1890751" indent="0" algn="ctr">
              <a:buNone/>
              <a:defRPr sz="1323"/>
            </a:lvl6pPr>
            <a:lvl7pPr marL="2268901" indent="0" algn="ctr">
              <a:buNone/>
              <a:defRPr sz="1323"/>
            </a:lvl7pPr>
            <a:lvl8pPr marL="2647051" indent="0" algn="ctr">
              <a:buNone/>
              <a:defRPr sz="1323"/>
            </a:lvl8pPr>
            <a:lvl9pPr marL="3025201"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D5E350-659D-4CA3-BE4B-B320CD751054}" type="datetimeFigureOut">
              <a:rPr lang="en-US" smtClean="0"/>
              <a:t>4/6/2024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2352412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D5E350-659D-4CA3-BE4B-B320CD751054}" type="datetimeFigureOut">
              <a:rPr lang="en-US" smtClean="0"/>
              <a:t>4/6/2024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142294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6007" y="2664740"/>
            <a:ext cx="6522958" cy="4446176"/>
          </a:xfrm>
        </p:spPr>
        <p:txBody>
          <a:bodyPr anchor="b"/>
          <a:lstStyle>
            <a:lvl1pPr>
              <a:defRPr sz="4963"/>
            </a:lvl1pPr>
          </a:lstStyle>
          <a:p>
            <a:r>
              <a:rPr lang="en-US"/>
              <a:t>Click to edit Master title style</a:t>
            </a:r>
            <a:endParaRPr lang="en-US" dirty="0"/>
          </a:p>
        </p:txBody>
      </p:sp>
      <p:sp>
        <p:nvSpPr>
          <p:cNvPr id="3" name="Text Placeholder 2"/>
          <p:cNvSpPr>
            <a:spLocks noGrp="1"/>
          </p:cNvSpPr>
          <p:nvPr>
            <p:ph type="body" idx="1"/>
          </p:nvPr>
        </p:nvSpPr>
        <p:spPr>
          <a:xfrm>
            <a:off x="516007" y="7152978"/>
            <a:ext cx="6522958" cy="2338139"/>
          </a:xfrm>
        </p:spPr>
        <p:txBody>
          <a:bodyPr/>
          <a:lstStyle>
            <a:lvl1pPr marL="0" indent="0">
              <a:buNone/>
              <a:defRPr sz="1985">
                <a:solidFill>
                  <a:schemeClr val="tx1"/>
                </a:solidFill>
              </a:defRPr>
            </a:lvl1pPr>
            <a:lvl2pPr marL="378150" indent="0">
              <a:buNone/>
              <a:defRPr sz="1654">
                <a:solidFill>
                  <a:schemeClr val="tx1">
                    <a:tint val="75000"/>
                  </a:schemeClr>
                </a:solidFill>
              </a:defRPr>
            </a:lvl2pPr>
            <a:lvl3pPr marL="756300" indent="0">
              <a:buNone/>
              <a:defRPr sz="1489">
                <a:solidFill>
                  <a:schemeClr val="tx1">
                    <a:tint val="75000"/>
                  </a:schemeClr>
                </a:solidFill>
              </a:defRPr>
            </a:lvl3pPr>
            <a:lvl4pPr marL="1134450" indent="0">
              <a:buNone/>
              <a:defRPr sz="1323">
                <a:solidFill>
                  <a:schemeClr val="tx1">
                    <a:tint val="75000"/>
                  </a:schemeClr>
                </a:solidFill>
              </a:defRPr>
            </a:lvl4pPr>
            <a:lvl5pPr marL="1512600" indent="0">
              <a:buNone/>
              <a:defRPr sz="1323">
                <a:solidFill>
                  <a:schemeClr val="tx1">
                    <a:tint val="75000"/>
                  </a:schemeClr>
                </a:solidFill>
              </a:defRPr>
            </a:lvl5pPr>
            <a:lvl6pPr marL="1890751" indent="0">
              <a:buNone/>
              <a:defRPr sz="1323">
                <a:solidFill>
                  <a:schemeClr val="tx1">
                    <a:tint val="75000"/>
                  </a:schemeClr>
                </a:solidFill>
              </a:defRPr>
            </a:lvl6pPr>
            <a:lvl7pPr marL="2268901" indent="0">
              <a:buNone/>
              <a:defRPr sz="1323">
                <a:solidFill>
                  <a:schemeClr val="tx1">
                    <a:tint val="75000"/>
                  </a:schemeClr>
                </a:solidFill>
              </a:defRPr>
            </a:lvl7pPr>
            <a:lvl8pPr marL="2647051" indent="0">
              <a:buNone/>
              <a:defRPr sz="1323">
                <a:solidFill>
                  <a:schemeClr val="tx1">
                    <a:tint val="75000"/>
                  </a:schemeClr>
                </a:solidFill>
              </a:defRPr>
            </a:lvl8pPr>
            <a:lvl9pPr marL="3025201"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D5E350-659D-4CA3-BE4B-B320CD751054}" type="datetimeFigureOut">
              <a:rPr lang="en-US" smtClean="0"/>
              <a:t>4/6/2024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3137537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946" y="2845355"/>
            <a:ext cx="3214211" cy="67818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8693" y="2845355"/>
            <a:ext cx="3214211" cy="67818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D5E350-659D-4CA3-BE4B-B320CD751054}" type="datetimeFigureOut">
              <a:rPr lang="en-US" smtClean="0"/>
              <a:t>4/6/2024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626704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931" y="569073"/>
            <a:ext cx="6522958" cy="20659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932" y="2620202"/>
            <a:ext cx="3199440" cy="1284120"/>
          </a:xfrm>
        </p:spPr>
        <p:txBody>
          <a:bodyPr anchor="b"/>
          <a:lstStyle>
            <a:lvl1pPr marL="0" indent="0">
              <a:buNone/>
              <a:defRPr sz="1985" b="1"/>
            </a:lvl1pPr>
            <a:lvl2pPr marL="378150" indent="0">
              <a:buNone/>
              <a:defRPr sz="1654" b="1"/>
            </a:lvl2pPr>
            <a:lvl3pPr marL="756300" indent="0">
              <a:buNone/>
              <a:defRPr sz="1489" b="1"/>
            </a:lvl3pPr>
            <a:lvl4pPr marL="1134450" indent="0">
              <a:buNone/>
              <a:defRPr sz="1323" b="1"/>
            </a:lvl4pPr>
            <a:lvl5pPr marL="1512600" indent="0">
              <a:buNone/>
              <a:defRPr sz="1323" b="1"/>
            </a:lvl5pPr>
            <a:lvl6pPr marL="1890751" indent="0">
              <a:buNone/>
              <a:defRPr sz="1323" b="1"/>
            </a:lvl6pPr>
            <a:lvl7pPr marL="2268901" indent="0">
              <a:buNone/>
              <a:defRPr sz="1323" b="1"/>
            </a:lvl7pPr>
            <a:lvl8pPr marL="2647051" indent="0">
              <a:buNone/>
              <a:defRPr sz="1323" b="1"/>
            </a:lvl8pPr>
            <a:lvl9pPr marL="3025201" indent="0">
              <a:buNone/>
              <a:defRPr sz="1323" b="1"/>
            </a:lvl9pPr>
          </a:lstStyle>
          <a:p>
            <a:pPr lvl="0"/>
            <a:r>
              <a:rPr lang="en-US"/>
              <a:t>Click to edit Master text styles</a:t>
            </a:r>
          </a:p>
        </p:txBody>
      </p:sp>
      <p:sp>
        <p:nvSpPr>
          <p:cNvPr id="4" name="Content Placeholder 3"/>
          <p:cNvSpPr>
            <a:spLocks noGrp="1"/>
          </p:cNvSpPr>
          <p:nvPr>
            <p:ph sz="half" idx="2"/>
          </p:nvPr>
        </p:nvSpPr>
        <p:spPr>
          <a:xfrm>
            <a:off x="520932" y="3904322"/>
            <a:ext cx="3199440" cy="57426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8693" y="2620202"/>
            <a:ext cx="3215196" cy="1284120"/>
          </a:xfrm>
        </p:spPr>
        <p:txBody>
          <a:bodyPr anchor="b"/>
          <a:lstStyle>
            <a:lvl1pPr marL="0" indent="0">
              <a:buNone/>
              <a:defRPr sz="1985" b="1"/>
            </a:lvl1pPr>
            <a:lvl2pPr marL="378150" indent="0">
              <a:buNone/>
              <a:defRPr sz="1654" b="1"/>
            </a:lvl2pPr>
            <a:lvl3pPr marL="756300" indent="0">
              <a:buNone/>
              <a:defRPr sz="1489" b="1"/>
            </a:lvl3pPr>
            <a:lvl4pPr marL="1134450" indent="0">
              <a:buNone/>
              <a:defRPr sz="1323" b="1"/>
            </a:lvl4pPr>
            <a:lvl5pPr marL="1512600" indent="0">
              <a:buNone/>
              <a:defRPr sz="1323" b="1"/>
            </a:lvl5pPr>
            <a:lvl6pPr marL="1890751" indent="0">
              <a:buNone/>
              <a:defRPr sz="1323" b="1"/>
            </a:lvl6pPr>
            <a:lvl7pPr marL="2268901" indent="0">
              <a:buNone/>
              <a:defRPr sz="1323" b="1"/>
            </a:lvl7pPr>
            <a:lvl8pPr marL="2647051" indent="0">
              <a:buNone/>
              <a:defRPr sz="1323" b="1"/>
            </a:lvl8pPr>
            <a:lvl9pPr marL="3025201"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8693" y="3904322"/>
            <a:ext cx="3215196" cy="57426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D5E350-659D-4CA3-BE4B-B320CD751054}" type="datetimeFigureOut">
              <a:rPr lang="en-US" smtClean="0"/>
              <a:t>4/6/2024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368151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D5E350-659D-4CA3-BE4B-B320CD751054}" type="datetimeFigureOut">
              <a:rPr lang="en-US" smtClean="0"/>
              <a:t>4/6/2024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2805367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D5E350-659D-4CA3-BE4B-B320CD751054}" type="datetimeFigureOut">
              <a:rPr lang="en-US" smtClean="0"/>
              <a:t>4/6/2024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153481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931" y="712576"/>
            <a:ext cx="2439216" cy="2494016"/>
          </a:xfrm>
        </p:spPr>
        <p:txBody>
          <a:bodyPr anchor="b"/>
          <a:lstStyle>
            <a:lvl1pPr>
              <a:defRPr sz="2647"/>
            </a:lvl1pPr>
          </a:lstStyle>
          <a:p>
            <a:r>
              <a:rPr lang="en-US"/>
              <a:t>Click to edit Master title style</a:t>
            </a:r>
            <a:endParaRPr lang="en-US" dirty="0"/>
          </a:p>
        </p:txBody>
      </p:sp>
      <p:sp>
        <p:nvSpPr>
          <p:cNvPr id="3" name="Content Placeholder 2"/>
          <p:cNvSpPr>
            <a:spLocks noGrp="1"/>
          </p:cNvSpPr>
          <p:nvPr>
            <p:ph idx="1"/>
          </p:nvPr>
        </p:nvSpPr>
        <p:spPr>
          <a:xfrm>
            <a:off x="3215196" y="1538968"/>
            <a:ext cx="3828693" cy="7595861"/>
          </a:xfrm>
        </p:spPr>
        <p:txBody>
          <a:bodyPr/>
          <a:lstStyle>
            <a:lvl1pPr>
              <a:defRPr sz="2647"/>
            </a:lvl1pPr>
            <a:lvl2pPr>
              <a:defRPr sz="2316"/>
            </a:lvl2pPr>
            <a:lvl3pPr>
              <a:defRPr sz="1985"/>
            </a:lvl3pPr>
            <a:lvl4pPr>
              <a:defRPr sz="1654"/>
            </a:lvl4pPr>
            <a:lvl5pPr>
              <a:defRPr sz="1654"/>
            </a:lvl5pPr>
            <a:lvl6pPr>
              <a:defRPr sz="1654"/>
            </a:lvl6pPr>
            <a:lvl7pPr>
              <a:defRPr sz="1654"/>
            </a:lvl7pPr>
            <a:lvl8pPr>
              <a:defRPr sz="1654"/>
            </a:lvl8pPr>
            <a:lvl9pPr>
              <a:defRPr sz="16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931" y="3206592"/>
            <a:ext cx="2439216" cy="5940607"/>
          </a:xfrm>
        </p:spPr>
        <p:txBody>
          <a:bodyPr/>
          <a:lstStyle>
            <a:lvl1pPr marL="0" indent="0">
              <a:buNone/>
              <a:defRPr sz="1323"/>
            </a:lvl1pPr>
            <a:lvl2pPr marL="378150" indent="0">
              <a:buNone/>
              <a:defRPr sz="1158"/>
            </a:lvl2pPr>
            <a:lvl3pPr marL="756300" indent="0">
              <a:buNone/>
              <a:defRPr sz="993"/>
            </a:lvl3pPr>
            <a:lvl4pPr marL="1134450" indent="0">
              <a:buNone/>
              <a:defRPr sz="827"/>
            </a:lvl4pPr>
            <a:lvl5pPr marL="1512600" indent="0">
              <a:buNone/>
              <a:defRPr sz="827"/>
            </a:lvl5pPr>
            <a:lvl6pPr marL="1890751" indent="0">
              <a:buNone/>
              <a:defRPr sz="827"/>
            </a:lvl6pPr>
            <a:lvl7pPr marL="2268901" indent="0">
              <a:buNone/>
              <a:defRPr sz="827"/>
            </a:lvl7pPr>
            <a:lvl8pPr marL="2647051" indent="0">
              <a:buNone/>
              <a:defRPr sz="827"/>
            </a:lvl8pPr>
            <a:lvl9pPr marL="3025201"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71D5E350-659D-4CA3-BE4B-B320CD751054}" type="datetimeFigureOut">
              <a:rPr lang="en-US" smtClean="0"/>
              <a:t>4/6/2024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2466099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931" y="712576"/>
            <a:ext cx="2439216" cy="2494016"/>
          </a:xfrm>
        </p:spPr>
        <p:txBody>
          <a:bodyPr anchor="b"/>
          <a:lstStyle>
            <a:lvl1pPr>
              <a:defRPr sz="2647"/>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5196" y="1538968"/>
            <a:ext cx="3828693" cy="7595861"/>
          </a:xfrm>
        </p:spPr>
        <p:txBody>
          <a:bodyPr anchor="t"/>
          <a:lstStyle>
            <a:lvl1pPr marL="0" indent="0">
              <a:buNone/>
              <a:defRPr sz="2647"/>
            </a:lvl1pPr>
            <a:lvl2pPr marL="378150" indent="0">
              <a:buNone/>
              <a:defRPr sz="2316"/>
            </a:lvl2pPr>
            <a:lvl3pPr marL="756300" indent="0">
              <a:buNone/>
              <a:defRPr sz="1985"/>
            </a:lvl3pPr>
            <a:lvl4pPr marL="1134450" indent="0">
              <a:buNone/>
              <a:defRPr sz="1654"/>
            </a:lvl4pPr>
            <a:lvl5pPr marL="1512600" indent="0">
              <a:buNone/>
              <a:defRPr sz="1654"/>
            </a:lvl5pPr>
            <a:lvl6pPr marL="1890751" indent="0">
              <a:buNone/>
              <a:defRPr sz="1654"/>
            </a:lvl6pPr>
            <a:lvl7pPr marL="2268901" indent="0">
              <a:buNone/>
              <a:defRPr sz="1654"/>
            </a:lvl7pPr>
            <a:lvl8pPr marL="2647051" indent="0">
              <a:buNone/>
              <a:defRPr sz="1654"/>
            </a:lvl8pPr>
            <a:lvl9pPr marL="3025201" indent="0">
              <a:buNone/>
              <a:defRPr sz="1654"/>
            </a:lvl9pPr>
          </a:lstStyle>
          <a:p>
            <a:r>
              <a:rPr lang="en-US"/>
              <a:t>Click icon to add picture</a:t>
            </a:r>
            <a:endParaRPr lang="en-US" dirty="0"/>
          </a:p>
        </p:txBody>
      </p:sp>
      <p:sp>
        <p:nvSpPr>
          <p:cNvPr id="4" name="Text Placeholder 3"/>
          <p:cNvSpPr>
            <a:spLocks noGrp="1"/>
          </p:cNvSpPr>
          <p:nvPr>
            <p:ph type="body" sz="half" idx="2"/>
          </p:nvPr>
        </p:nvSpPr>
        <p:spPr>
          <a:xfrm>
            <a:off x="520931" y="3206592"/>
            <a:ext cx="2439216" cy="5940607"/>
          </a:xfrm>
        </p:spPr>
        <p:txBody>
          <a:bodyPr/>
          <a:lstStyle>
            <a:lvl1pPr marL="0" indent="0">
              <a:buNone/>
              <a:defRPr sz="1323"/>
            </a:lvl1pPr>
            <a:lvl2pPr marL="378150" indent="0">
              <a:buNone/>
              <a:defRPr sz="1158"/>
            </a:lvl2pPr>
            <a:lvl3pPr marL="756300" indent="0">
              <a:buNone/>
              <a:defRPr sz="993"/>
            </a:lvl3pPr>
            <a:lvl4pPr marL="1134450" indent="0">
              <a:buNone/>
              <a:defRPr sz="827"/>
            </a:lvl4pPr>
            <a:lvl5pPr marL="1512600" indent="0">
              <a:buNone/>
              <a:defRPr sz="827"/>
            </a:lvl5pPr>
            <a:lvl6pPr marL="1890751" indent="0">
              <a:buNone/>
              <a:defRPr sz="827"/>
            </a:lvl6pPr>
            <a:lvl7pPr marL="2268901" indent="0">
              <a:buNone/>
              <a:defRPr sz="827"/>
            </a:lvl7pPr>
            <a:lvl8pPr marL="2647051" indent="0">
              <a:buNone/>
              <a:defRPr sz="827"/>
            </a:lvl8pPr>
            <a:lvl9pPr marL="3025201"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71D5E350-659D-4CA3-BE4B-B320CD751054}" type="datetimeFigureOut">
              <a:rPr lang="en-US" smtClean="0"/>
              <a:t>4/6/2024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2258210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D5E350-659D-4CA3-BE4B-B320CD751054}" type="datetimeFigureOut">
              <a:rPr lang="en-US" smtClean="0"/>
              <a:t>4/6/2024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134478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12165" y="569071"/>
            <a:ext cx="1630740" cy="905812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946" y="569071"/>
            <a:ext cx="4797683" cy="90581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D5E350-659D-4CA3-BE4B-B320CD751054}" type="datetimeFigureOut">
              <a:rPr lang="en-US" smtClean="0"/>
              <a:t>4/6/2024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5567D-ABD1-4B7B-B954-DDFF01948722}" type="slidenum">
              <a:rPr lang="en-US" smtClean="0"/>
              <a:t>‹#›</a:t>
            </a:fld>
            <a:endParaRPr lang="en-US"/>
          </a:p>
        </p:txBody>
      </p:sp>
    </p:spTree>
    <p:extLst>
      <p:ext uri="{BB962C8B-B14F-4D97-AF65-F5344CB8AC3E}">
        <p14:creationId xmlns:p14="http://schemas.microsoft.com/office/powerpoint/2010/main" val="275819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946" y="569073"/>
            <a:ext cx="6522958" cy="20659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946" y="2845355"/>
            <a:ext cx="6522958" cy="67818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946" y="9906786"/>
            <a:ext cx="1701641" cy="569071"/>
          </a:xfrm>
          <a:prstGeom prst="rect">
            <a:avLst/>
          </a:prstGeom>
        </p:spPr>
        <p:txBody>
          <a:bodyPr vert="horz" lIns="91440" tIns="45720" rIns="91440" bIns="45720" rtlCol="0" anchor="ctr"/>
          <a:lstStyle>
            <a:lvl1pPr algn="l">
              <a:defRPr sz="993">
                <a:solidFill>
                  <a:schemeClr val="tx1">
                    <a:tint val="75000"/>
                  </a:schemeClr>
                </a:solidFill>
              </a:defRPr>
            </a:lvl1pPr>
          </a:lstStyle>
          <a:p>
            <a:fld id="{71D5E350-659D-4CA3-BE4B-B320CD751054}" type="datetimeFigureOut">
              <a:rPr lang="en-US" smtClean="0"/>
              <a:t>4/6/2024</a:t>
            </a:fld>
            <a:endParaRPr lang="en-US"/>
          </a:p>
        </p:txBody>
      </p:sp>
      <p:sp>
        <p:nvSpPr>
          <p:cNvPr id="5" name="Footer Placeholder 4"/>
          <p:cNvSpPr>
            <a:spLocks noGrp="1"/>
          </p:cNvSpPr>
          <p:nvPr>
            <p:ph type="ftr" sz="quarter" idx="3"/>
          </p:nvPr>
        </p:nvSpPr>
        <p:spPr>
          <a:xfrm>
            <a:off x="2505194" y="9906786"/>
            <a:ext cx="2552462" cy="569071"/>
          </a:xfrm>
          <a:prstGeom prst="rect">
            <a:avLst/>
          </a:prstGeom>
        </p:spPr>
        <p:txBody>
          <a:bodyPr vert="horz" lIns="91440" tIns="45720" rIns="91440" bIns="45720" rtlCol="0" anchor="ctr"/>
          <a:lstStyle>
            <a:lvl1pPr algn="ctr">
              <a:defRPr sz="99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41263" y="9906786"/>
            <a:ext cx="1701641" cy="569071"/>
          </a:xfrm>
          <a:prstGeom prst="rect">
            <a:avLst/>
          </a:prstGeom>
        </p:spPr>
        <p:txBody>
          <a:bodyPr vert="horz" lIns="91440" tIns="45720" rIns="91440" bIns="45720" rtlCol="0" anchor="ctr"/>
          <a:lstStyle>
            <a:lvl1pPr algn="r">
              <a:defRPr sz="993">
                <a:solidFill>
                  <a:schemeClr val="tx1">
                    <a:tint val="75000"/>
                  </a:schemeClr>
                </a:solidFill>
              </a:defRPr>
            </a:lvl1pPr>
          </a:lstStyle>
          <a:p>
            <a:fld id="{7E65567D-ABD1-4B7B-B954-DDFF01948722}" type="slidenum">
              <a:rPr lang="en-US" smtClean="0"/>
              <a:t>‹#›</a:t>
            </a:fld>
            <a:endParaRPr lang="en-US"/>
          </a:p>
        </p:txBody>
      </p:sp>
    </p:spTree>
    <p:extLst>
      <p:ext uri="{BB962C8B-B14F-4D97-AF65-F5344CB8AC3E}">
        <p14:creationId xmlns:p14="http://schemas.microsoft.com/office/powerpoint/2010/main" val="35980421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6300" rtl="0" eaLnBrk="1" latinLnBrk="0" hangingPunct="1">
        <a:lnSpc>
          <a:spcPct val="90000"/>
        </a:lnSpc>
        <a:spcBef>
          <a:spcPct val="0"/>
        </a:spcBef>
        <a:buNone/>
        <a:defRPr sz="3639" kern="1200">
          <a:solidFill>
            <a:schemeClr val="tx1"/>
          </a:solidFill>
          <a:latin typeface="+mj-lt"/>
          <a:ea typeface="+mj-ea"/>
          <a:cs typeface="+mj-cs"/>
        </a:defRPr>
      </a:lvl1pPr>
    </p:titleStyle>
    <p:bodyStyle>
      <a:lvl1pPr marL="189075" indent="-189075" algn="l" defTabSz="756300" rtl="0" eaLnBrk="1" latinLnBrk="0" hangingPunct="1">
        <a:lnSpc>
          <a:spcPct val="90000"/>
        </a:lnSpc>
        <a:spcBef>
          <a:spcPts val="827"/>
        </a:spcBef>
        <a:buFont typeface="Arial" panose="020B0604020202020204" pitchFamily="34" charset="0"/>
        <a:buChar char="•"/>
        <a:defRPr sz="2316" kern="1200">
          <a:solidFill>
            <a:schemeClr val="tx1"/>
          </a:solidFill>
          <a:latin typeface="+mn-lt"/>
          <a:ea typeface="+mn-ea"/>
          <a:cs typeface="+mn-cs"/>
        </a:defRPr>
      </a:lvl1pPr>
      <a:lvl2pPr marL="567225" indent="-189075" algn="l" defTabSz="756300" rtl="0" eaLnBrk="1" latinLnBrk="0" hangingPunct="1">
        <a:lnSpc>
          <a:spcPct val="90000"/>
        </a:lnSpc>
        <a:spcBef>
          <a:spcPts val="414"/>
        </a:spcBef>
        <a:buFont typeface="Arial" panose="020B0604020202020204" pitchFamily="34" charset="0"/>
        <a:buChar char="•"/>
        <a:defRPr sz="1985" kern="1200">
          <a:solidFill>
            <a:schemeClr val="tx1"/>
          </a:solidFill>
          <a:latin typeface="+mn-lt"/>
          <a:ea typeface="+mn-ea"/>
          <a:cs typeface="+mn-cs"/>
        </a:defRPr>
      </a:lvl2pPr>
      <a:lvl3pPr marL="945375" indent="-189075" algn="l" defTabSz="756300" rtl="0" eaLnBrk="1" latinLnBrk="0" hangingPunct="1">
        <a:lnSpc>
          <a:spcPct val="90000"/>
        </a:lnSpc>
        <a:spcBef>
          <a:spcPts val="414"/>
        </a:spcBef>
        <a:buFont typeface="Arial" panose="020B0604020202020204" pitchFamily="34" charset="0"/>
        <a:buChar char="•"/>
        <a:defRPr sz="1654" kern="1200">
          <a:solidFill>
            <a:schemeClr val="tx1"/>
          </a:solidFill>
          <a:latin typeface="+mn-lt"/>
          <a:ea typeface="+mn-ea"/>
          <a:cs typeface="+mn-cs"/>
        </a:defRPr>
      </a:lvl3pPr>
      <a:lvl4pPr marL="1323525"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4pPr>
      <a:lvl5pPr marL="170167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5pPr>
      <a:lvl6pPr marL="207982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6pPr>
      <a:lvl7pPr marL="245797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7pPr>
      <a:lvl8pPr marL="283612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8pPr>
      <a:lvl9pPr marL="321427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9pPr>
    </p:bodyStyle>
    <p:otherStyle>
      <a:defPPr>
        <a:defRPr lang="en-US"/>
      </a:defPPr>
      <a:lvl1pPr marL="0" algn="l" defTabSz="756300" rtl="0" eaLnBrk="1" latinLnBrk="0" hangingPunct="1">
        <a:defRPr sz="1489" kern="1200">
          <a:solidFill>
            <a:schemeClr val="tx1"/>
          </a:solidFill>
          <a:latin typeface="+mn-lt"/>
          <a:ea typeface="+mn-ea"/>
          <a:cs typeface="+mn-cs"/>
        </a:defRPr>
      </a:lvl1pPr>
      <a:lvl2pPr marL="378150" algn="l" defTabSz="756300" rtl="0" eaLnBrk="1" latinLnBrk="0" hangingPunct="1">
        <a:defRPr sz="1489" kern="1200">
          <a:solidFill>
            <a:schemeClr val="tx1"/>
          </a:solidFill>
          <a:latin typeface="+mn-lt"/>
          <a:ea typeface="+mn-ea"/>
          <a:cs typeface="+mn-cs"/>
        </a:defRPr>
      </a:lvl2pPr>
      <a:lvl3pPr marL="756300" algn="l" defTabSz="756300" rtl="0" eaLnBrk="1" latinLnBrk="0" hangingPunct="1">
        <a:defRPr sz="1489" kern="1200">
          <a:solidFill>
            <a:schemeClr val="tx1"/>
          </a:solidFill>
          <a:latin typeface="+mn-lt"/>
          <a:ea typeface="+mn-ea"/>
          <a:cs typeface="+mn-cs"/>
        </a:defRPr>
      </a:lvl3pPr>
      <a:lvl4pPr marL="1134450" algn="l" defTabSz="756300" rtl="0" eaLnBrk="1" latinLnBrk="0" hangingPunct="1">
        <a:defRPr sz="1489" kern="1200">
          <a:solidFill>
            <a:schemeClr val="tx1"/>
          </a:solidFill>
          <a:latin typeface="+mn-lt"/>
          <a:ea typeface="+mn-ea"/>
          <a:cs typeface="+mn-cs"/>
        </a:defRPr>
      </a:lvl4pPr>
      <a:lvl5pPr marL="1512600" algn="l" defTabSz="756300" rtl="0" eaLnBrk="1" latinLnBrk="0" hangingPunct="1">
        <a:defRPr sz="1489" kern="1200">
          <a:solidFill>
            <a:schemeClr val="tx1"/>
          </a:solidFill>
          <a:latin typeface="+mn-lt"/>
          <a:ea typeface="+mn-ea"/>
          <a:cs typeface="+mn-cs"/>
        </a:defRPr>
      </a:lvl5pPr>
      <a:lvl6pPr marL="1890751" algn="l" defTabSz="756300" rtl="0" eaLnBrk="1" latinLnBrk="0" hangingPunct="1">
        <a:defRPr sz="1489" kern="1200">
          <a:solidFill>
            <a:schemeClr val="tx1"/>
          </a:solidFill>
          <a:latin typeface="+mn-lt"/>
          <a:ea typeface="+mn-ea"/>
          <a:cs typeface="+mn-cs"/>
        </a:defRPr>
      </a:lvl6pPr>
      <a:lvl7pPr marL="2268901" algn="l" defTabSz="756300" rtl="0" eaLnBrk="1" latinLnBrk="0" hangingPunct="1">
        <a:defRPr sz="1489" kern="1200">
          <a:solidFill>
            <a:schemeClr val="tx1"/>
          </a:solidFill>
          <a:latin typeface="+mn-lt"/>
          <a:ea typeface="+mn-ea"/>
          <a:cs typeface="+mn-cs"/>
        </a:defRPr>
      </a:lvl7pPr>
      <a:lvl8pPr marL="2647051" algn="l" defTabSz="756300" rtl="0" eaLnBrk="1" latinLnBrk="0" hangingPunct="1">
        <a:defRPr sz="1489" kern="1200">
          <a:solidFill>
            <a:schemeClr val="tx1"/>
          </a:solidFill>
          <a:latin typeface="+mn-lt"/>
          <a:ea typeface="+mn-ea"/>
          <a:cs typeface="+mn-cs"/>
        </a:defRPr>
      </a:lvl8pPr>
      <a:lvl9pPr marL="3025201" algn="l" defTabSz="756300" rtl="0" eaLnBrk="1" latinLnBrk="0" hangingPunct="1">
        <a:defRPr sz="14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3.xml"/><Relationship Id="rId7" Type="http://schemas.openxmlformats.org/officeDocument/2006/relationships/slide" Target="slide7.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6.xml"/><Relationship Id="rId5" Type="http://schemas.openxmlformats.org/officeDocument/2006/relationships/slide" Target="slide5.xml"/><Relationship Id="rId10" Type="http://schemas.openxmlformats.org/officeDocument/2006/relationships/image" Target="../media/image2.png"/><Relationship Id="rId4" Type="http://schemas.openxmlformats.org/officeDocument/2006/relationships/slide" Target="slide4.xml"/><Relationship Id="rId9" Type="http://schemas.openxmlformats.org/officeDocument/2006/relationships/slide" Target="slide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398813" y="3508458"/>
            <a:ext cx="6765211" cy="1681082"/>
          </a:xfrm>
          <a:prstGeom prst="rect">
            <a:avLst/>
          </a:prstGeom>
        </p:spPr>
        <p:txBody>
          <a:bodyPr spcFirstLastPara="1" wrap="square" lIns="91425" tIns="91425" rIns="91425" bIns="91425" anchor="t" anchorCtr="0">
            <a:noAutofit/>
          </a:bodyPr>
          <a:lstStyle/>
          <a:p>
            <a:pPr marL="0" lvl="0" indent="0" algn="ctr" rtl="0">
              <a:spcBef>
                <a:spcPts val="0"/>
              </a:spcBef>
              <a:spcAft>
                <a:spcPts val="200"/>
              </a:spcAft>
              <a:buNone/>
            </a:pPr>
            <a:r>
              <a:rPr lang="en" sz="4400" dirty="0">
                <a:latin typeface="Roboto Black"/>
                <a:ea typeface="Roboto Black"/>
                <a:cs typeface="Roboto Black"/>
                <a:sym typeface="Roboto Black"/>
              </a:rPr>
              <a:t>Mifflin  Kitchen &amp; Bath </a:t>
            </a:r>
            <a:br>
              <a:rPr lang="en" sz="4400" dirty="0">
                <a:latin typeface="Roboto Black"/>
                <a:ea typeface="Roboto Black"/>
                <a:cs typeface="Roboto Black"/>
                <a:sym typeface="Roboto Black"/>
              </a:rPr>
            </a:br>
            <a:r>
              <a:rPr lang="en" sz="4400" dirty="0">
                <a:latin typeface="Roboto Black"/>
                <a:ea typeface="Roboto Black"/>
                <a:cs typeface="Roboto Black"/>
                <a:sym typeface="Roboto Black"/>
              </a:rPr>
              <a:t>Retail Partner Warranty</a:t>
            </a:r>
            <a:endParaRPr sz="4000" i="1" dirty="0">
              <a:latin typeface="Roboto"/>
              <a:ea typeface="Roboto"/>
              <a:cs typeface="Roboto"/>
              <a:sym typeface="Roboto"/>
            </a:endParaRPr>
          </a:p>
        </p:txBody>
      </p:sp>
      <p:sp>
        <p:nvSpPr>
          <p:cNvPr id="10" name="Rectangle 9">
            <a:extLst>
              <a:ext uri="{FF2B5EF4-FFF2-40B4-BE49-F238E27FC236}">
                <a16:creationId xmlns:a16="http://schemas.microsoft.com/office/drawing/2014/main" id="{A726D089-3AF2-85EF-33EB-586B9BA485A7}"/>
              </a:ext>
            </a:extLst>
          </p:cNvPr>
          <p:cNvSpPr/>
          <p:nvPr/>
        </p:nvSpPr>
        <p:spPr>
          <a:xfrm>
            <a:off x="0" y="0"/>
            <a:ext cx="3781424" cy="647114"/>
          </a:xfrm>
          <a:prstGeom prst="rect">
            <a:avLst/>
          </a:prstGeom>
          <a:solidFill>
            <a:srgbClr val="E1EC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DD4862C-F203-3569-4614-F1266998291B}"/>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161;p19">
            <a:extLst>
              <a:ext uri="{FF2B5EF4-FFF2-40B4-BE49-F238E27FC236}">
                <a16:creationId xmlns:a16="http://schemas.microsoft.com/office/drawing/2014/main" id="{C661AFE9-05FA-9837-DCDA-89A3164B5255}"/>
              </a:ext>
            </a:extLst>
          </p:cNvPr>
          <p:cNvSpPr txBox="1">
            <a:spLocks noGrp="1"/>
          </p:cNvSpPr>
          <p:nvPr>
            <p:ph type="subTitle" idx="1"/>
          </p:nvPr>
        </p:nvSpPr>
        <p:spPr>
          <a:xfrm>
            <a:off x="921974" y="5933759"/>
            <a:ext cx="5718900" cy="450152"/>
          </a:xfrm>
          <a:prstGeom prst="rect">
            <a:avLst/>
          </a:prstGeom>
          <a:solidFill>
            <a:srgbClr val="1E5F83"/>
          </a:solidFill>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bg1"/>
                </a:solidFill>
              </a:rPr>
              <a:t>CHOOSE THE BEST IN QUALITY</a:t>
            </a:r>
            <a:endParaRPr b="1" dirty="0">
              <a:solidFill>
                <a:schemeClr val="bg1"/>
              </a:solidFill>
            </a:endParaRP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pic>
        <p:nvPicPr>
          <p:cNvPr id="5" name="Picture 4">
            <a:extLst>
              <a:ext uri="{FF2B5EF4-FFF2-40B4-BE49-F238E27FC236}">
                <a16:creationId xmlns:a16="http://schemas.microsoft.com/office/drawing/2014/main" id="{88D301A5-FB86-549E-6C6A-7416257CF00B}"/>
              </a:ext>
            </a:extLst>
          </p:cNvPr>
          <p:cNvPicPr>
            <a:picLocks noChangeAspect="1"/>
          </p:cNvPicPr>
          <p:nvPr/>
        </p:nvPicPr>
        <p:blipFill>
          <a:blip r:embed="rId3"/>
          <a:stretch>
            <a:fillRect/>
          </a:stretch>
        </p:blipFill>
        <p:spPr>
          <a:xfrm>
            <a:off x="2228144" y="1718186"/>
            <a:ext cx="3106547" cy="1322227"/>
          </a:xfrm>
          <a:prstGeom prst="rect">
            <a:avLst/>
          </a:prstGeom>
        </p:spPr>
      </p:pic>
    </p:spTree>
    <p:extLst>
      <p:ext uri="{BB962C8B-B14F-4D97-AF65-F5344CB8AC3E}">
        <p14:creationId xmlns:p14="http://schemas.microsoft.com/office/powerpoint/2010/main" val="4216601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797641" y="868231"/>
            <a:ext cx="5967563" cy="777233"/>
          </a:xfrm>
          <a:prstGeom prst="rect">
            <a:avLst/>
          </a:prstGeom>
        </p:spPr>
        <p:txBody>
          <a:bodyPr spcFirstLastPara="1" wrap="square" lIns="91425" tIns="91425" rIns="91425" bIns="91425" anchor="t" anchorCtr="0">
            <a:noAutofit/>
          </a:bodyPr>
          <a:lstStyle/>
          <a:p>
            <a:pPr marL="0" lvl="0" indent="0" algn="ctr" rtl="0">
              <a:spcBef>
                <a:spcPts val="0"/>
              </a:spcBef>
              <a:spcAft>
                <a:spcPts val="200"/>
              </a:spcAft>
              <a:buNone/>
            </a:pPr>
            <a:r>
              <a:rPr lang="en" sz="4000" dirty="0">
                <a:latin typeface="Roboto Black"/>
                <a:ea typeface="Roboto Black"/>
                <a:cs typeface="Roboto Black"/>
                <a:sym typeface="Roboto Black"/>
              </a:rPr>
              <a:t>Table of Contents</a:t>
            </a:r>
            <a:endParaRPr sz="4800" i="1" dirty="0">
              <a:latin typeface="Roboto"/>
              <a:ea typeface="Roboto"/>
              <a:cs typeface="Roboto"/>
              <a:sym typeface="Roboto"/>
            </a:endParaRP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4" name="Google Shape;160;p19">
            <a:extLst>
              <a:ext uri="{FF2B5EF4-FFF2-40B4-BE49-F238E27FC236}">
                <a16:creationId xmlns:a16="http://schemas.microsoft.com/office/drawing/2014/main" id="{37E5CA6D-EF07-2399-5F56-3611A844E2A5}"/>
              </a:ext>
            </a:extLst>
          </p:cNvPr>
          <p:cNvSpPr txBox="1">
            <a:spLocks/>
          </p:cNvSpPr>
          <p:nvPr/>
        </p:nvSpPr>
        <p:spPr>
          <a:xfrm>
            <a:off x="346789" y="1942325"/>
            <a:ext cx="7216061" cy="5377955"/>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marL="457200" indent="-457200" algn="l">
              <a:spcBef>
                <a:spcPts val="0"/>
              </a:spcBef>
              <a:spcAft>
                <a:spcPts val="200"/>
              </a:spcAft>
              <a:buFont typeface="Arial" panose="020B0604020202020204" pitchFamily="34" charset="0"/>
              <a:buChar char="•"/>
            </a:pPr>
            <a:r>
              <a:rPr lang="en-US" sz="2600" b="1" dirty="0">
                <a:solidFill>
                  <a:schemeClr val="tx1">
                    <a:lumMod val="75000"/>
                    <a:lumOff val="25000"/>
                  </a:schemeClr>
                </a:solidFill>
                <a:ea typeface="Roboto Black"/>
                <a:cs typeface="Roboto"/>
                <a:sym typeface="Roboto Black"/>
                <a:hlinkClick r:id="rId3" action="ppaction://hlinksldjump">
                  <a:extLst>
                    <a:ext uri="{A12FA001-AC4F-418D-AE19-62706E023703}">
                      <ahyp:hlinkClr xmlns:ahyp="http://schemas.microsoft.com/office/drawing/2018/hyperlinkcolor" val="tx"/>
                    </a:ext>
                  </a:extLst>
                </a:hlinkClick>
              </a:rPr>
              <a:t>Faucet Lifetime Limited Warranty</a:t>
            </a:r>
            <a:endParaRPr lang="en-US" sz="2600" b="1" dirty="0">
              <a:solidFill>
                <a:schemeClr val="tx1">
                  <a:lumMod val="75000"/>
                  <a:lumOff val="25000"/>
                </a:schemeClr>
              </a:solidFill>
              <a:ea typeface="Roboto Black"/>
              <a:cs typeface="Roboto"/>
              <a:sym typeface="Roboto Black"/>
            </a:endParaRPr>
          </a:p>
          <a:p>
            <a:pPr marL="457200" indent="-457200" algn="l">
              <a:spcBef>
                <a:spcPts val="0"/>
              </a:spcBef>
              <a:spcAft>
                <a:spcPts val="200"/>
              </a:spcAft>
              <a:buFont typeface="Arial" panose="020B0604020202020204" pitchFamily="34" charset="0"/>
              <a:buChar char="•"/>
            </a:pPr>
            <a:r>
              <a:rPr lang="en-US" sz="2600" b="1" dirty="0">
                <a:solidFill>
                  <a:schemeClr val="tx1">
                    <a:lumMod val="75000"/>
                    <a:lumOff val="25000"/>
                  </a:schemeClr>
                </a:solidFill>
                <a:ea typeface="Roboto Black"/>
                <a:cs typeface="Roboto"/>
                <a:sym typeface="Roboto Black"/>
                <a:hlinkClick r:id="rId4" action="ppaction://hlinksldjump">
                  <a:extLst>
                    <a:ext uri="{A12FA001-AC4F-418D-AE19-62706E023703}">
                      <ahyp:hlinkClr xmlns:ahyp="http://schemas.microsoft.com/office/drawing/2018/hyperlinkcolor" val="tx"/>
                    </a:ext>
                  </a:extLst>
                </a:hlinkClick>
              </a:rPr>
              <a:t>Shower Lifetime Limited Warranty</a:t>
            </a:r>
            <a:endParaRPr lang="en-US" sz="2600" b="1" dirty="0">
              <a:solidFill>
                <a:schemeClr val="tx1">
                  <a:lumMod val="75000"/>
                  <a:lumOff val="25000"/>
                </a:schemeClr>
              </a:solidFill>
              <a:ea typeface="Roboto Black"/>
              <a:cs typeface="Roboto"/>
              <a:sym typeface="Roboto Black"/>
            </a:endParaRPr>
          </a:p>
          <a:p>
            <a:pPr marL="457200" indent="-457200" algn="l">
              <a:spcBef>
                <a:spcPts val="0"/>
              </a:spcBef>
              <a:spcAft>
                <a:spcPts val="200"/>
              </a:spcAft>
              <a:buFont typeface="Arial" panose="020B0604020202020204" pitchFamily="34" charset="0"/>
              <a:buChar char="•"/>
            </a:pPr>
            <a:r>
              <a:rPr lang="en-US" sz="2600" b="1" dirty="0">
                <a:solidFill>
                  <a:schemeClr val="tx1">
                    <a:lumMod val="75000"/>
                    <a:lumOff val="25000"/>
                  </a:schemeClr>
                </a:solidFill>
                <a:ea typeface="Roboto Black"/>
                <a:cs typeface="Roboto"/>
                <a:sym typeface="Roboto Black"/>
                <a:hlinkClick r:id="rId5" action="ppaction://hlinksldjump">
                  <a:extLst>
                    <a:ext uri="{A12FA001-AC4F-418D-AE19-62706E023703}">
                      <ahyp:hlinkClr xmlns:ahyp="http://schemas.microsoft.com/office/drawing/2018/hyperlinkcolor" val="tx"/>
                    </a:ext>
                  </a:extLst>
                </a:hlinkClick>
              </a:rPr>
              <a:t>Bathtub 5 Years Limited Warranty</a:t>
            </a:r>
            <a:endParaRPr lang="en-US" sz="2600" b="1" dirty="0">
              <a:solidFill>
                <a:schemeClr val="tx1">
                  <a:lumMod val="75000"/>
                  <a:lumOff val="25000"/>
                </a:schemeClr>
              </a:solidFill>
              <a:ea typeface="Roboto Black"/>
              <a:cs typeface="Roboto"/>
              <a:sym typeface="Roboto Black"/>
            </a:endParaRPr>
          </a:p>
          <a:p>
            <a:pPr marL="457200" indent="-457200" algn="l">
              <a:spcBef>
                <a:spcPts val="0"/>
              </a:spcBef>
              <a:spcAft>
                <a:spcPts val="200"/>
              </a:spcAft>
              <a:buFont typeface="Arial" panose="020B0604020202020204" pitchFamily="34" charset="0"/>
              <a:buChar char="•"/>
            </a:pPr>
            <a:r>
              <a:rPr lang="en-US" sz="2600" b="1" dirty="0">
                <a:solidFill>
                  <a:schemeClr val="tx1">
                    <a:lumMod val="75000"/>
                    <a:lumOff val="25000"/>
                  </a:schemeClr>
                </a:solidFill>
                <a:ea typeface="Roboto Black"/>
                <a:cs typeface="Roboto"/>
                <a:sym typeface="Roboto Black"/>
                <a:hlinkClick r:id="rId6" action="ppaction://hlinksldjump">
                  <a:extLst>
                    <a:ext uri="{A12FA001-AC4F-418D-AE19-62706E023703}">
                      <ahyp:hlinkClr xmlns:ahyp="http://schemas.microsoft.com/office/drawing/2018/hyperlinkcolor" val="tx"/>
                    </a:ext>
                  </a:extLst>
                </a:hlinkClick>
              </a:rPr>
              <a:t>Sink 5 Years Limited Warranty</a:t>
            </a:r>
            <a:endParaRPr lang="en-US" sz="2600" b="1" dirty="0">
              <a:solidFill>
                <a:schemeClr val="tx1">
                  <a:lumMod val="75000"/>
                  <a:lumOff val="25000"/>
                </a:schemeClr>
              </a:solidFill>
              <a:ea typeface="Roboto Black"/>
              <a:cs typeface="Roboto"/>
              <a:sym typeface="Roboto Black"/>
              <a:hlinkClick r:id="rId7" action="ppaction://hlinksldjump">
                <a:extLst>
                  <a:ext uri="{A12FA001-AC4F-418D-AE19-62706E023703}">
                    <ahyp:hlinkClr xmlns:ahyp="http://schemas.microsoft.com/office/drawing/2018/hyperlinkcolor" val="tx"/>
                  </a:ext>
                </a:extLst>
              </a:hlinkClick>
            </a:endParaRPr>
          </a:p>
          <a:p>
            <a:pPr marL="457200" indent="-457200" algn="l">
              <a:spcBef>
                <a:spcPts val="0"/>
              </a:spcBef>
              <a:spcAft>
                <a:spcPts val="200"/>
              </a:spcAft>
              <a:buFont typeface="Arial" panose="020B0604020202020204" pitchFamily="34" charset="0"/>
              <a:buChar char="•"/>
            </a:pPr>
            <a:r>
              <a:rPr lang="en-US" sz="2600" b="1" dirty="0">
                <a:solidFill>
                  <a:schemeClr val="tx1">
                    <a:lumMod val="75000"/>
                    <a:lumOff val="25000"/>
                  </a:schemeClr>
                </a:solidFill>
                <a:ea typeface="Roboto Black"/>
                <a:cs typeface="Roboto"/>
                <a:sym typeface="Roboto Black"/>
                <a:hlinkClick r:id="rId7" action="ppaction://hlinksldjump">
                  <a:extLst>
                    <a:ext uri="{A12FA001-AC4F-418D-AE19-62706E023703}">
                      <ahyp:hlinkClr xmlns:ahyp="http://schemas.microsoft.com/office/drawing/2018/hyperlinkcolor" val="tx"/>
                    </a:ext>
                  </a:extLst>
                </a:hlinkClick>
              </a:rPr>
              <a:t>Shower Door 5 Years Limited Warranty</a:t>
            </a:r>
            <a:endParaRPr lang="en-US" sz="2600" b="1" dirty="0">
              <a:solidFill>
                <a:schemeClr val="tx1">
                  <a:lumMod val="75000"/>
                  <a:lumOff val="25000"/>
                </a:schemeClr>
              </a:solidFill>
              <a:ea typeface="Roboto Black"/>
              <a:cs typeface="Roboto"/>
              <a:sym typeface="Roboto Black"/>
            </a:endParaRPr>
          </a:p>
          <a:p>
            <a:pPr marL="457200" indent="-457200" algn="l">
              <a:spcBef>
                <a:spcPts val="0"/>
              </a:spcBef>
              <a:spcAft>
                <a:spcPts val="200"/>
              </a:spcAft>
              <a:buFont typeface="Arial" panose="020B0604020202020204" pitchFamily="34" charset="0"/>
              <a:buChar char="•"/>
            </a:pPr>
            <a:r>
              <a:rPr lang="en-US" sz="2600" b="1" dirty="0">
                <a:solidFill>
                  <a:schemeClr val="tx1">
                    <a:lumMod val="75000"/>
                    <a:lumOff val="25000"/>
                  </a:schemeClr>
                </a:solidFill>
                <a:ea typeface="Roboto Black"/>
                <a:cs typeface="Roboto"/>
                <a:sym typeface="Roboto Black"/>
                <a:hlinkClick r:id="rId8" action="ppaction://hlinksldjump">
                  <a:extLst>
                    <a:ext uri="{A12FA001-AC4F-418D-AE19-62706E023703}">
                      <ahyp:hlinkClr xmlns:ahyp="http://schemas.microsoft.com/office/drawing/2018/hyperlinkcolor" val="tx"/>
                    </a:ext>
                  </a:extLst>
                </a:hlinkClick>
              </a:rPr>
              <a:t>LED Mirror 2 Years Limited Warranty</a:t>
            </a:r>
            <a:endParaRPr lang="en-US" sz="2600" b="1" dirty="0">
              <a:solidFill>
                <a:schemeClr val="tx1">
                  <a:lumMod val="75000"/>
                  <a:lumOff val="25000"/>
                </a:schemeClr>
              </a:solidFill>
              <a:ea typeface="Roboto Black"/>
              <a:cs typeface="Roboto"/>
              <a:sym typeface="Roboto Black"/>
            </a:endParaRPr>
          </a:p>
          <a:p>
            <a:pPr marL="457200" indent="-457200" algn="l">
              <a:spcBef>
                <a:spcPts val="0"/>
              </a:spcBef>
              <a:spcAft>
                <a:spcPts val="200"/>
              </a:spcAft>
              <a:buFont typeface="Arial" panose="020B0604020202020204" pitchFamily="34" charset="0"/>
              <a:buChar char="•"/>
            </a:pPr>
            <a:r>
              <a:rPr lang="en-US" sz="2600" b="1" dirty="0">
                <a:solidFill>
                  <a:schemeClr val="tx1">
                    <a:lumMod val="75000"/>
                    <a:lumOff val="25000"/>
                  </a:schemeClr>
                </a:solidFill>
                <a:ea typeface="Roboto Black"/>
                <a:cs typeface="Roboto"/>
                <a:sym typeface="Roboto Black"/>
                <a:hlinkClick r:id="rId9" action="ppaction://hlinksldjump">
                  <a:extLst>
                    <a:ext uri="{A12FA001-AC4F-418D-AE19-62706E023703}">
                      <ahyp:hlinkClr xmlns:ahyp="http://schemas.microsoft.com/office/drawing/2018/hyperlinkcolor" val="tx"/>
                    </a:ext>
                  </a:extLst>
                </a:hlinkClick>
              </a:rPr>
              <a:t>Medicine Cabinet 2 Years Limited Warranty</a:t>
            </a:r>
            <a:endParaRPr lang="en-US" sz="2600" b="1" dirty="0">
              <a:solidFill>
                <a:schemeClr val="tx1">
                  <a:lumMod val="75000"/>
                  <a:lumOff val="25000"/>
                </a:schemeClr>
              </a:solidFill>
              <a:ea typeface="Roboto Black"/>
              <a:cs typeface="Roboto"/>
              <a:sym typeface="Roboto Black"/>
            </a:endParaRPr>
          </a:p>
          <a:p>
            <a:pPr algn="l">
              <a:spcBef>
                <a:spcPts val="0"/>
              </a:spcBef>
              <a:spcAft>
                <a:spcPts val="200"/>
              </a:spcAft>
            </a:pPr>
            <a:endParaRPr lang="en-US" sz="2600" b="1" dirty="0">
              <a:ea typeface="Roboto Black"/>
              <a:cs typeface="Roboto"/>
              <a:sym typeface="Roboto Black"/>
            </a:endParaRPr>
          </a:p>
        </p:txBody>
      </p:sp>
      <p:grpSp>
        <p:nvGrpSpPr>
          <p:cNvPr id="15" name="Group 14">
            <a:extLst>
              <a:ext uri="{FF2B5EF4-FFF2-40B4-BE49-F238E27FC236}">
                <a16:creationId xmlns:a16="http://schemas.microsoft.com/office/drawing/2014/main" id="{66840160-34E0-42ED-F917-F4DEB5DEAF51}"/>
              </a:ext>
            </a:extLst>
          </p:cNvPr>
          <p:cNvGrpSpPr/>
          <p:nvPr/>
        </p:nvGrpSpPr>
        <p:grpSpPr>
          <a:xfrm>
            <a:off x="0" y="0"/>
            <a:ext cx="7562852" cy="647114"/>
            <a:chOff x="0" y="0"/>
            <a:chExt cx="7562852" cy="647114"/>
          </a:xfrm>
        </p:grpSpPr>
        <p:sp>
          <p:nvSpPr>
            <p:cNvPr id="10" name="Rectangle 9">
              <a:extLst>
                <a:ext uri="{FF2B5EF4-FFF2-40B4-BE49-F238E27FC236}">
                  <a16:creationId xmlns:a16="http://schemas.microsoft.com/office/drawing/2014/main" id="{A726D089-3AF2-85EF-33EB-586B9BA485A7}"/>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11" name="Rectangle 10">
              <a:extLst>
                <a:ext uri="{FF2B5EF4-FFF2-40B4-BE49-F238E27FC236}">
                  <a16:creationId xmlns:a16="http://schemas.microsoft.com/office/drawing/2014/main" id="{1DD4862C-F203-3569-4614-F1266998291B}"/>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83E329-6B00-4B8E-10DC-2FFA7D88962E}"/>
                </a:ext>
              </a:extLst>
            </p:cNvPr>
            <p:cNvPicPr>
              <a:picLocks noChangeAspect="1"/>
            </p:cNvPicPr>
            <p:nvPr/>
          </p:nvPicPr>
          <p:blipFill>
            <a:blip r:embed="rId10"/>
            <a:stretch>
              <a:fillRect/>
            </a:stretch>
          </p:blipFill>
          <p:spPr>
            <a:xfrm>
              <a:off x="727301" y="28136"/>
              <a:ext cx="1326581" cy="521933"/>
            </a:xfrm>
            <a:prstGeom prst="rect">
              <a:avLst/>
            </a:prstGeom>
          </p:spPr>
        </p:pic>
      </p:grpSp>
    </p:spTree>
    <p:extLst>
      <p:ext uri="{BB962C8B-B14F-4D97-AF65-F5344CB8AC3E}">
        <p14:creationId xmlns:p14="http://schemas.microsoft.com/office/powerpoint/2010/main" val="2751739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0" y="647114"/>
            <a:ext cx="6598920" cy="528242"/>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n" sz="2500" u="sng" dirty="0">
                <a:solidFill>
                  <a:schemeClr val="tx1">
                    <a:lumMod val="75000"/>
                    <a:lumOff val="25000"/>
                  </a:schemeClr>
                </a:solidFill>
                <a:latin typeface="Roboto Black"/>
                <a:ea typeface="Roboto Black"/>
                <a:cs typeface="Roboto"/>
                <a:sym typeface="Roboto Black"/>
              </a:rPr>
              <a:t>Faucet Lifetime Limited Warranty</a:t>
            </a:r>
            <a:endParaRPr sz="2500" u="sng" dirty="0">
              <a:solidFill>
                <a:schemeClr val="tx1">
                  <a:lumMod val="75000"/>
                  <a:lumOff val="25000"/>
                </a:schemeClr>
              </a:solidFill>
              <a:latin typeface="Roboto"/>
              <a:ea typeface="Roboto"/>
              <a:cs typeface="Roboto"/>
              <a:sym typeface="Roboto"/>
            </a:endParaRP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4" name="Google Shape;160;p19">
            <a:extLst>
              <a:ext uri="{FF2B5EF4-FFF2-40B4-BE49-F238E27FC236}">
                <a16:creationId xmlns:a16="http://schemas.microsoft.com/office/drawing/2014/main" id="{37E5CA6D-EF07-2399-5F56-3611A844E2A5}"/>
              </a:ext>
            </a:extLst>
          </p:cNvPr>
          <p:cNvSpPr txBox="1">
            <a:spLocks/>
          </p:cNvSpPr>
          <p:nvPr/>
        </p:nvSpPr>
        <p:spPr>
          <a:xfrm>
            <a:off x="-4" y="1364909"/>
            <a:ext cx="7562854" cy="8814140"/>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algn="l">
              <a:spcBef>
                <a:spcPts val="0"/>
              </a:spcBef>
              <a:spcAft>
                <a:spcPts val="200"/>
              </a:spcAft>
            </a:pPr>
            <a:r>
              <a:rPr lang="en-US" sz="1600" dirty="0">
                <a:solidFill>
                  <a:schemeClr val="tx1">
                    <a:lumMod val="75000"/>
                    <a:lumOff val="25000"/>
                  </a:schemeClr>
                </a:solidFill>
                <a:ea typeface="Roboto Black"/>
                <a:cs typeface="Roboto"/>
                <a:sym typeface="Roboto Black"/>
              </a:rPr>
              <a:t>Mifflin Kitchen &amp; Bath has been partnering with manufacturers that represent the highest quality standards. Mifflin Kitchen &amp; Bath warrants to its retail partners that any original residential consumer that purchases Mifflin Kitchen &amp; Bath’s faucet products from its retail partners will be free from defects in material and workmanship during the normal residential usage for </a:t>
            </a:r>
            <a:r>
              <a:rPr lang="en-US" sz="1600" b="1" dirty="0">
                <a:solidFill>
                  <a:schemeClr val="tx1">
                    <a:lumMod val="75000"/>
                    <a:lumOff val="25000"/>
                  </a:schemeClr>
                </a:solidFill>
                <a:ea typeface="Roboto Black"/>
                <a:cs typeface="Roboto"/>
                <a:sym typeface="Roboto Black"/>
              </a:rPr>
              <a:t>as long as </a:t>
            </a:r>
            <a:r>
              <a:rPr lang="en-US" sz="1600" dirty="0">
                <a:solidFill>
                  <a:schemeClr val="tx1">
                    <a:lumMod val="75000"/>
                    <a:lumOff val="25000"/>
                  </a:schemeClr>
                </a:solidFill>
                <a:ea typeface="Roboto Black"/>
                <a:cs typeface="Roboto"/>
                <a:sym typeface="Roboto Black"/>
              </a:rPr>
              <a:t>the original consumer owns his/her home in which the faucet was first installed. For the non-residential consumers including but not limited to industrial, commercial, and business use, the faucet products are warranted for a period of </a:t>
            </a:r>
            <a:r>
              <a:rPr lang="en-US" sz="1600" b="1" dirty="0">
                <a:solidFill>
                  <a:schemeClr val="tx1">
                    <a:lumMod val="75000"/>
                    <a:lumOff val="25000"/>
                  </a:schemeClr>
                </a:solidFill>
                <a:ea typeface="Roboto Black"/>
                <a:cs typeface="Roboto"/>
                <a:sym typeface="Roboto Black"/>
              </a:rPr>
              <a:t>5 years </a:t>
            </a:r>
            <a:r>
              <a:rPr lang="en-US" sz="1600" dirty="0">
                <a:solidFill>
                  <a:schemeClr val="tx1">
                    <a:lumMod val="75000"/>
                    <a:lumOff val="25000"/>
                  </a:schemeClr>
                </a:solidFill>
                <a:ea typeface="Roboto Black"/>
                <a:cs typeface="Roboto"/>
                <a:sym typeface="Roboto Black"/>
              </a:rPr>
              <a:t>from the original date of purchase. This warranty is non-transferable to subsequent purchasers or owners. The sole exception to the non-transferability of this warranty is that if this product is purchased by a plumber, contractor or other service provider, this warranty extends to the first property owner on whose behalf the product was purchased for installation. </a:t>
            </a:r>
          </a:p>
          <a:p>
            <a:pPr algn="l">
              <a:spcBef>
                <a:spcPts val="0"/>
              </a:spcBef>
              <a:spcAft>
                <a:spcPts val="200"/>
              </a:spcAft>
            </a:pPr>
            <a:endParaRPr lang="en-US" sz="1600" dirty="0">
              <a:solidFill>
                <a:schemeClr val="tx1">
                  <a:lumMod val="75000"/>
                  <a:lumOff val="25000"/>
                </a:schemeClr>
              </a:solidFill>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ea typeface="Roboto Black"/>
                <a:cs typeface="Roboto"/>
                <a:sym typeface="Roboto Black"/>
              </a:rPr>
              <a:t>If the faucets should leak or drip during normal usage, Mifflin Kitchen &amp; Bath will, free of charge, mail the parts necessary to put the faucets back in good working condition and will replace any part, free of charge, that proves defective in material and/or manufacturing workmanship. If repair or replacement is not practical, Mifflin Kitchen &amp; Bath reserves the right to refund the purchase price in exchange for the return of the product. The decision whether to replace or refund is determined by Mifflin Kitchen &amp; Bath in its sole discretion.</a:t>
            </a:r>
          </a:p>
          <a:p>
            <a:pPr algn="l">
              <a:spcBef>
                <a:spcPts val="0"/>
              </a:spcBef>
              <a:spcAft>
                <a:spcPts val="200"/>
              </a:spcAft>
            </a:pPr>
            <a:endParaRPr lang="en-US" sz="1600" dirty="0">
              <a:solidFill>
                <a:schemeClr val="tx1">
                  <a:lumMod val="75000"/>
                  <a:lumOff val="25000"/>
                </a:schemeClr>
              </a:solidFill>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ea typeface="Roboto Black"/>
                <a:cs typeface="Roboto"/>
                <a:sym typeface="Roboto Black"/>
              </a:rPr>
              <a:t>This warranty is extensive in that it covers the replacement of all defective parts. However, damage due to installation error, product abuse, product misuse, or use of cleaners containing abrasives, alcohol, or other organic solvents, whether performed by a contractor, service company, or the consumers themselves, are excluded from this warranty.</a:t>
            </a:r>
          </a:p>
          <a:p>
            <a:pPr algn="l">
              <a:spcBef>
                <a:spcPts val="0"/>
              </a:spcBef>
              <a:spcAft>
                <a:spcPts val="200"/>
              </a:spcAft>
            </a:pPr>
            <a:endParaRPr lang="en-US" sz="1600" dirty="0">
              <a:solidFill>
                <a:schemeClr val="tx1">
                  <a:lumMod val="75000"/>
                  <a:lumOff val="25000"/>
                </a:schemeClr>
              </a:solidFill>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ea typeface="Roboto Black"/>
                <a:cs typeface="Roboto"/>
                <a:sym typeface="Roboto Black"/>
              </a:rPr>
              <a:t>Replacement parts may be obtained by contacting the sales representatives or writing to Mifflin Kitchen &amp; Bath using the primary business address. Explain the defect and include proof of purchase and your name, address, area code and telephone number. Proof of purchase (original sales receipt) from the original consumer must accompany all warranty claims. </a:t>
            </a:r>
          </a:p>
        </p:txBody>
      </p:sp>
      <p:grpSp>
        <p:nvGrpSpPr>
          <p:cNvPr id="7" name="Group 6">
            <a:extLst>
              <a:ext uri="{FF2B5EF4-FFF2-40B4-BE49-F238E27FC236}">
                <a16:creationId xmlns:a16="http://schemas.microsoft.com/office/drawing/2014/main" id="{5B130868-27EB-64D4-975E-1D798A35868F}"/>
              </a:ext>
            </a:extLst>
          </p:cNvPr>
          <p:cNvGrpSpPr/>
          <p:nvPr/>
        </p:nvGrpSpPr>
        <p:grpSpPr>
          <a:xfrm>
            <a:off x="0" y="0"/>
            <a:ext cx="7562852" cy="647114"/>
            <a:chOff x="0" y="0"/>
            <a:chExt cx="7562852" cy="647114"/>
          </a:xfrm>
        </p:grpSpPr>
        <p:sp>
          <p:nvSpPr>
            <p:cNvPr id="8" name="Rectangle 7">
              <a:extLst>
                <a:ext uri="{FF2B5EF4-FFF2-40B4-BE49-F238E27FC236}">
                  <a16:creationId xmlns:a16="http://schemas.microsoft.com/office/drawing/2014/main" id="{3479A137-86B0-E12B-91A3-BFBC378D3180}"/>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12" name="Rectangle 11">
              <a:extLst>
                <a:ext uri="{FF2B5EF4-FFF2-40B4-BE49-F238E27FC236}">
                  <a16:creationId xmlns:a16="http://schemas.microsoft.com/office/drawing/2014/main" id="{0F1D5528-F778-4BD9-FBC0-B05676E6DD27}"/>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1C10893B-8F20-C6FD-9C09-33C6A1097F36}"/>
              </a:ext>
            </a:extLst>
          </p:cNvPr>
          <p:cNvPicPr>
            <a:picLocks noChangeAspect="1"/>
          </p:cNvPicPr>
          <p:nvPr/>
        </p:nvPicPr>
        <p:blipFill>
          <a:blip r:embed="rId3"/>
          <a:stretch>
            <a:fillRect/>
          </a:stretch>
        </p:blipFill>
        <p:spPr>
          <a:xfrm>
            <a:off x="727301" y="28136"/>
            <a:ext cx="1326581" cy="521933"/>
          </a:xfrm>
          <a:prstGeom prst="rect">
            <a:avLst/>
          </a:prstGeom>
        </p:spPr>
      </p:pic>
    </p:spTree>
    <p:extLst>
      <p:ext uri="{BB962C8B-B14F-4D97-AF65-F5344CB8AC3E}">
        <p14:creationId xmlns:p14="http://schemas.microsoft.com/office/powerpoint/2010/main" val="3901694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0" y="647114"/>
            <a:ext cx="6598920" cy="528242"/>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n" sz="2500" u="sng" dirty="0">
                <a:solidFill>
                  <a:schemeClr val="tx1">
                    <a:lumMod val="75000"/>
                    <a:lumOff val="25000"/>
                  </a:schemeClr>
                </a:solidFill>
                <a:latin typeface="Roboto Black"/>
                <a:ea typeface="Roboto Black"/>
                <a:cs typeface="Roboto"/>
                <a:sym typeface="Roboto Black"/>
              </a:rPr>
              <a:t>Shower Lifetime Limited Warranty</a:t>
            </a:r>
            <a:endParaRPr sz="2500" u="sng" dirty="0">
              <a:solidFill>
                <a:schemeClr val="tx1">
                  <a:lumMod val="75000"/>
                  <a:lumOff val="25000"/>
                </a:schemeClr>
              </a:solidFill>
              <a:latin typeface="Roboto"/>
              <a:ea typeface="Roboto"/>
              <a:cs typeface="Roboto"/>
              <a:sym typeface="Roboto"/>
            </a:endParaRP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4" name="Google Shape;160;p19">
            <a:extLst>
              <a:ext uri="{FF2B5EF4-FFF2-40B4-BE49-F238E27FC236}">
                <a16:creationId xmlns:a16="http://schemas.microsoft.com/office/drawing/2014/main" id="{37E5CA6D-EF07-2399-5F56-3611A844E2A5}"/>
              </a:ext>
            </a:extLst>
          </p:cNvPr>
          <p:cNvSpPr txBox="1">
            <a:spLocks/>
          </p:cNvSpPr>
          <p:nvPr/>
        </p:nvSpPr>
        <p:spPr>
          <a:xfrm>
            <a:off x="-4" y="1364909"/>
            <a:ext cx="7562854" cy="8814140"/>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algn="l">
              <a:spcBef>
                <a:spcPts val="0"/>
              </a:spcBef>
              <a:spcAft>
                <a:spcPts val="200"/>
              </a:spcAft>
            </a:pPr>
            <a:r>
              <a:rPr lang="en-US" sz="1600" dirty="0">
                <a:solidFill>
                  <a:schemeClr val="tx1">
                    <a:lumMod val="75000"/>
                    <a:lumOff val="25000"/>
                  </a:schemeClr>
                </a:solidFill>
                <a:ea typeface="Roboto Black"/>
                <a:cs typeface="Roboto"/>
                <a:sym typeface="Roboto Black"/>
              </a:rPr>
              <a:t>Mifflin Kitchen &amp; Bath has been partnering with manufacturers that represent the highest quality standards. Mifflin Kitchen &amp; Bath warrants to its retail partners that any original residential consumer that purchases Mifflin Kitchen &amp; Bath’s shower products from its retail partners will be free from defects in material and workmanship during the normal residential usage for </a:t>
            </a:r>
            <a:r>
              <a:rPr lang="en-US" sz="1600" b="1" dirty="0">
                <a:solidFill>
                  <a:schemeClr val="tx1">
                    <a:lumMod val="75000"/>
                    <a:lumOff val="25000"/>
                  </a:schemeClr>
                </a:solidFill>
                <a:ea typeface="Roboto Black"/>
                <a:cs typeface="Roboto"/>
                <a:sym typeface="Roboto Black"/>
              </a:rPr>
              <a:t>as long as </a:t>
            </a:r>
            <a:r>
              <a:rPr lang="en-US" sz="1600" dirty="0">
                <a:solidFill>
                  <a:schemeClr val="tx1">
                    <a:lumMod val="75000"/>
                    <a:lumOff val="25000"/>
                  </a:schemeClr>
                </a:solidFill>
                <a:ea typeface="Roboto Black"/>
                <a:cs typeface="Roboto"/>
                <a:sym typeface="Roboto Black"/>
              </a:rPr>
              <a:t>the original consumer owns his/her home in which the shower was first installed. For the non-residential consumers including but not limited to industrial, commercial, and business use, the shower products are warranted for a period of </a:t>
            </a:r>
            <a:r>
              <a:rPr lang="en-US" sz="1600" b="1" dirty="0">
                <a:solidFill>
                  <a:schemeClr val="tx1">
                    <a:lumMod val="75000"/>
                    <a:lumOff val="25000"/>
                  </a:schemeClr>
                </a:solidFill>
                <a:ea typeface="Roboto Black"/>
                <a:cs typeface="Roboto"/>
                <a:sym typeface="Roboto Black"/>
              </a:rPr>
              <a:t>5 years </a:t>
            </a:r>
            <a:r>
              <a:rPr lang="en-US" sz="1600" dirty="0">
                <a:solidFill>
                  <a:schemeClr val="tx1">
                    <a:lumMod val="75000"/>
                    <a:lumOff val="25000"/>
                  </a:schemeClr>
                </a:solidFill>
                <a:ea typeface="Roboto Black"/>
                <a:cs typeface="Roboto"/>
                <a:sym typeface="Roboto Black"/>
              </a:rPr>
              <a:t>from the original date of purchase. This warranty is non-transferable to subsequent purchasers or owners. The sole exception to the non-transferability of this warranty is that if this product is purchased by a plumber, contractor or other service provider, this warranty extends to the first property owner on whose behalf the product was purchased for installation. </a:t>
            </a:r>
          </a:p>
          <a:p>
            <a:pPr algn="l">
              <a:spcBef>
                <a:spcPts val="0"/>
              </a:spcBef>
              <a:spcAft>
                <a:spcPts val="200"/>
              </a:spcAft>
            </a:pPr>
            <a:endParaRPr lang="en-US" sz="1600" dirty="0">
              <a:solidFill>
                <a:schemeClr val="tx1">
                  <a:lumMod val="75000"/>
                  <a:lumOff val="25000"/>
                </a:schemeClr>
              </a:solidFill>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ea typeface="Roboto Black"/>
                <a:cs typeface="Roboto"/>
                <a:sym typeface="Roboto Black"/>
              </a:rPr>
              <a:t>If the showers should leak or drip during normal usage, Mifflin Kitchen &amp; Bath will, free of charge, mail the parts necessary to put the showers back in good working condition and will replace any part, free of charge, that proves defective in material and/or manufacturing workmanship. If repair or replacement is not practical, Mifflin Kitchen &amp; Bath reserves the right to refund the purchase price in exchange for the return of the product. The decision whether to replace or refund is determined by Mifflin Kitchen &amp; Bath in its sole discretion.</a:t>
            </a:r>
          </a:p>
          <a:p>
            <a:pPr algn="l">
              <a:spcBef>
                <a:spcPts val="0"/>
              </a:spcBef>
              <a:spcAft>
                <a:spcPts val="200"/>
              </a:spcAft>
            </a:pPr>
            <a:endParaRPr lang="en-US" sz="1600" dirty="0">
              <a:solidFill>
                <a:schemeClr val="tx1">
                  <a:lumMod val="75000"/>
                  <a:lumOff val="25000"/>
                </a:schemeClr>
              </a:solidFill>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ea typeface="Roboto Black"/>
                <a:cs typeface="Roboto"/>
                <a:sym typeface="Roboto Black"/>
              </a:rPr>
              <a:t>This warranty is extensive in that it covers the replacement of all defective parts. However, damage due to installation error, product abuse, product misuse, or use of cleaners containing abrasives, alcohol, or other organic solvents, whether performed by a contractor, service company, or the consumers themselves, are excluded from this warranty.</a:t>
            </a:r>
          </a:p>
          <a:p>
            <a:pPr algn="l">
              <a:spcBef>
                <a:spcPts val="0"/>
              </a:spcBef>
              <a:spcAft>
                <a:spcPts val="200"/>
              </a:spcAft>
            </a:pPr>
            <a:endParaRPr lang="en-US" sz="1600" dirty="0">
              <a:solidFill>
                <a:schemeClr val="tx1">
                  <a:lumMod val="75000"/>
                  <a:lumOff val="25000"/>
                </a:schemeClr>
              </a:solidFill>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ea typeface="Roboto Black"/>
                <a:cs typeface="Roboto"/>
                <a:sym typeface="Roboto Black"/>
              </a:rPr>
              <a:t>Replacement parts may be obtained by contacting the sales representatives or writing to Mifflin Kitchen &amp; Bath using the primary business address. Explain the defect and include proof of purchase and your name, address, area code and telephone number. Proof of purchase (original sales receipt) from the original consumer must accompany all warranty claims. </a:t>
            </a:r>
          </a:p>
        </p:txBody>
      </p:sp>
      <p:grpSp>
        <p:nvGrpSpPr>
          <p:cNvPr id="4" name="Group 3">
            <a:extLst>
              <a:ext uri="{FF2B5EF4-FFF2-40B4-BE49-F238E27FC236}">
                <a16:creationId xmlns:a16="http://schemas.microsoft.com/office/drawing/2014/main" id="{A301E86B-01E9-0E50-9865-C968F82B181D}"/>
              </a:ext>
            </a:extLst>
          </p:cNvPr>
          <p:cNvGrpSpPr/>
          <p:nvPr/>
        </p:nvGrpSpPr>
        <p:grpSpPr>
          <a:xfrm>
            <a:off x="0" y="0"/>
            <a:ext cx="7562852" cy="647114"/>
            <a:chOff x="0" y="0"/>
            <a:chExt cx="7562852" cy="647114"/>
          </a:xfrm>
        </p:grpSpPr>
        <p:sp>
          <p:nvSpPr>
            <p:cNvPr id="5" name="Rectangle 4">
              <a:extLst>
                <a:ext uri="{FF2B5EF4-FFF2-40B4-BE49-F238E27FC236}">
                  <a16:creationId xmlns:a16="http://schemas.microsoft.com/office/drawing/2014/main" id="{3D0A4590-0554-9E69-2053-86147369FA79}"/>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7" name="Rectangle 6">
              <a:extLst>
                <a:ext uri="{FF2B5EF4-FFF2-40B4-BE49-F238E27FC236}">
                  <a16:creationId xmlns:a16="http://schemas.microsoft.com/office/drawing/2014/main" id="{F4561870-4F1F-172D-98DC-1B293D345ED5}"/>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36E64AC9-4E8B-06F5-AE5A-6B27EE621E75}"/>
              </a:ext>
            </a:extLst>
          </p:cNvPr>
          <p:cNvPicPr>
            <a:picLocks noChangeAspect="1"/>
          </p:cNvPicPr>
          <p:nvPr/>
        </p:nvPicPr>
        <p:blipFill>
          <a:blip r:embed="rId3"/>
          <a:stretch>
            <a:fillRect/>
          </a:stretch>
        </p:blipFill>
        <p:spPr>
          <a:xfrm>
            <a:off x="727301" y="28136"/>
            <a:ext cx="1326581" cy="521933"/>
          </a:xfrm>
          <a:prstGeom prst="rect">
            <a:avLst/>
          </a:prstGeom>
        </p:spPr>
      </p:pic>
    </p:spTree>
    <p:extLst>
      <p:ext uri="{BB962C8B-B14F-4D97-AF65-F5344CB8AC3E}">
        <p14:creationId xmlns:p14="http://schemas.microsoft.com/office/powerpoint/2010/main" val="4161409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0" y="647114"/>
            <a:ext cx="7315200" cy="528242"/>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n" sz="2500" u="sng" dirty="0">
                <a:solidFill>
                  <a:schemeClr val="tx1">
                    <a:lumMod val="75000"/>
                    <a:lumOff val="25000"/>
                  </a:schemeClr>
                </a:solidFill>
                <a:latin typeface="Roboto Black"/>
                <a:ea typeface="Roboto Black"/>
                <a:cs typeface="Roboto"/>
                <a:sym typeface="Roboto Black"/>
              </a:rPr>
              <a:t>Bathtub 5 Years Limited Warranty</a:t>
            </a:r>
            <a:endParaRPr sz="2500" u="sng" dirty="0">
              <a:solidFill>
                <a:schemeClr val="tx1">
                  <a:lumMod val="75000"/>
                  <a:lumOff val="25000"/>
                </a:schemeClr>
              </a:solidFill>
              <a:latin typeface="Roboto"/>
              <a:ea typeface="Roboto"/>
              <a:cs typeface="Roboto"/>
              <a:sym typeface="Roboto"/>
            </a:endParaRP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4" name="Google Shape;160;p19">
            <a:extLst>
              <a:ext uri="{FF2B5EF4-FFF2-40B4-BE49-F238E27FC236}">
                <a16:creationId xmlns:a16="http://schemas.microsoft.com/office/drawing/2014/main" id="{37E5CA6D-EF07-2399-5F56-3611A844E2A5}"/>
              </a:ext>
            </a:extLst>
          </p:cNvPr>
          <p:cNvSpPr txBox="1">
            <a:spLocks/>
          </p:cNvSpPr>
          <p:nvPr/>
        </p:nvSpPr>
        <p:spPr>
          <a:xfrm>
            <a:off x="-4" y="1364909"/>
            <a:ext cx="7562854" cy="8814140"/>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Mifflin Kitchen &amp; Bath has been partnering with manufacturers that represent the highest quality standards. Mifflin Kitchen &amp; Bath warrants to its retail partners that any original residential consumer that purchases Mifflin Kitchen &amp; Bath’s  bathtub products from its retail partners will be free from defects in material and workmanship during the normal residential usage for </a:t>
            </a:r>
            <a:r>
              <a:rPr lang="en-US" sz="1600" b="1" dirty="0">
                <a:solidFill>
                  <a:schemeClr val="tx1">
                    <a:lumMod val="75000"/>
                    <a:lumOff val="25000"/>
                  </a:schemeClr>
                </a:solidFill>
                <a:latin typeface="Calibri Light (Headings)"/>
                <a:ea typeface="Roboto Black"/>
                <a:cs typeface="Roboto"/>
                <a:sym typeface="Roboto Black"/>
              </a:rPr>
              <a:t>5 years when </a:t>
            </a:r>
            <a:r>
              <a:rPr lang="en-US" sz="1600" dirty="0">
                <a:solidFill>
                  <a:schemeClr val="tx1">
                    <a:lumMod val="75000"/>
                    <a:lumOff val="25000"/>
                  </a:schemeClr>
                </a:solidFill>
                <a:latin typeface="Calibri Light (Headings)"/>
                <a:ea typeface="Roboto Black"/>
                <a:cs typeface="Roboto"/>
                <a:sym typeface="Roboto Black"/>
              </a:rPr>
              <a:t>the original consumer owns his/her home in which the bathtub was first installed. For the non-residential consumers including but not limited to industrial, commercial, and business use, the bathtub products are warranted for a period of </a:t>
            </a:r>
            <a:r>
              <a:rPr lang="en-US" sz="1600" b="1" dirty="0">
                <a:solidFill>
                  <a:schemeClr val="tx1">
                    <a:lumMod val="75000"/>
                    <a:lumOff val="25000"/>
                  </a:schemeClr>
                </a:solidFill>
                <a:latin typeface="Calibri Light (Headings)"/>
                <a:ea typeface="Roboto Black"/>
                <a:cs typeface="Roboto"/>
                <a:sym typeface="Roboto Black"/>
              </a:rPr>
              <a:t>1 year </a:t>
            </a:r>
            <a:r>
              <a:rPr lang="en-US" sz="1600" dirty="0">
                <a:solidFill>
                  <a:schemeClr val="tx1">
                    <a:lumMod val="75000"/>
                    <a:lumOff val="25000"/>
                  </a:schemeClr>
                </a:solidFill>
                <a:latin typeface="Calibri Light (Headings)"/>
                <a:ea typeface="Roboto Black"/>
                <a:cs typeface="Roboto"/>
                <a:sym typeface="Roboto Black"/>
              </a:rPr>
              <a:t>from the original date of purchase. This warranty is non-transferable to subsequent purchasers or owners. The sole exception to the non-transferability of this warranty is that if this product is purchased by a plumber, contractor or other service provider, this warranty extends to the first property owner on whose behalf the product was purchased for installation. </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If a defect arises during normal usage, Mifflin Kitchen &amp; Bath will, free of charge, at its option, either repair or replace the defective product, or make appropriate adjustment. If repair or replacement is not practical, Mifflin Kitchen &amp; Bath reserves the right to refund the purchase price in exchange for the return of the product. The decision whether to repair, replace or refund is determined by Mifflin Kitchen &amp; Bath in its sole discretion.</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This warranty is extensive in that it covers the replacement of all defective parts. However, damage due to installation error, product abuse, product misuse, or use of cleaners containing abrasives, alcohol, or other organic solvents, whether performed by a contractor, service company, or the consumers themselves, are excluded from this warranty.</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Repair Service or replacement parts may be requested by contacting the sales representatives or writing to Mifflin Kitchen &amp; Bath using the primary business address. Explain the defect and include proof of purchase and your name, address, area code and telephone number. Proof of purchase (original sales receipt) from the original consumer must accompany all warranty claims. </a:t>
            </a:r>
          </a:p>
        </p:txBody>
      </p:sp>
      <p:grpSp>
        <p:nvGrpSpPr>
          <p:cNvPr id="4" name="Group 3">
            <a:extLst>
              <a:ext uri="{FF2B5EF4-FFF2-40B4-BE49-F238E27FC236}">
                <a16:creationId xmlns:a16="http://schemas.microsoft.com/office/drawing/2014/main" id="{D7CC05C4-F410-E362-F8CC-8F440FF2434A}"/>
              </a:ext>
            </a:extLst>
          </p:cNvPr>
          <p:cNvGrpSpPr/>
          <p:nvPr/>
        </p:nvGrpSpPr>
        <p:grpSpPr>
          <a:xfrm>
            <a:off x="0" y="0"/>
            <a:ext cx="7562852" cy="647114"/>
            <a:chOff x="0" y="0"/>
            <a:chExt cx="7562852" cy="647114"/>
          </a:xfrm>
        </p:grpSpPr>
        <p:sp>
          <p:nvSpPr>
            <p:cNvPr id="5" name="Rectangle 4">
              <a:extLst>
                <a:ext uri="{FF2B5EF4-FFF2-40B4-BE49-F238E27FC236}">
                  <a16:creationId xmlns:a16="http://schemas.microsoft.com/office/drawing/2014/main" id="{E1686F1D-46B3-66DB-74A0-C3450A5764F2}"/>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7" name="Rectangle 6">
              <a:extLst>
                <a:ext uri="{FF2B5EF4-FFF2-40B4-BE49-F238E27FC236}">
                  <a16:creationId xmlns:a16="http://schemas.microsoft.com/office/drawing/2014/main" id="{BC1C8F22-786E-3DBA-4507-92A85AD8F42B}"/>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B5D38E6B-1CB7-3A0F-2E6D-49AA198B09E3}"/>
              </a:ext>
            </a:extLst>
          </p:cNvPr>
          <p:cNvPicPr>
            <a:picLocks noChangeAspect="1"/>
          </p:cNvPicPr>
          <p:nvPr/>
        </p:nvPicPr>
        <p:blipFill>
          <a:blip r:embed="rId3"/>
          <a:stretch>
            <a:fillRect/>
          </a:stretch>
        </p:blipFill>
        <p:spPr>
          <a:xfrm>
            <a:off x="727301" y="28136"/>
            <a:ext cx="1326581" cy="521933"/>
          </a:xfrm>
          <a:prstGeom prst="rect">
            <a:avLst/>
          </a:prstGeom>
        </p:spPr>
      </p:pic>
    </p:spTree>
    <p:extLst>
      <p:ext uri="{BB962C8B-B14F-4D97-AF65-F5344CB8AC3E}">
        <p14:creationId xmlns:p14="http://schemas.microsoft.com/office/powerpoint/2010/main" val="3573052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6" name="Google Shape;160;p19">
            <a:extLst>
              <a:ext uri="{FF2B5EF4-FFF2-40B4-BE49-F238E27FC236}">
                <a16:creationId xmlns:a16="http://schemas.microsoft.com/office/drawing/2014/main" id="{945C72CB-6491-7644-707E-49613EE32810}"/>
              </a:ext>
            </a:extLst>
          </p:cNvPr>
          <p:cNvSpPr txBox="1">
            <a:spLocks noGrp="1"/>
          </p:cNvSpPr>
          <p:nvPr>
            <p:ph type="ctrTitle"/>
          </p:nvPr>
        </p:nvSpPr>
        <p:spPr>
          <a:xfrm>
            <a:off x="0" y="647114"/>
            <a:ext cx="7315200" cy="528242"/>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n" sz="2500" u="sng" dirty="0">
                <a:solidFill>
                  <a:schemeClr val="tx1">
                    <a:lumMod val="75000"/>
                    <a:lumOff val="25000"/>
                  </a:schemeClr>
                </a:solidFill>
                <a:latin typeface="Roboto Black"/>
                <a:ea typeface="Roboto Black"/>
                <a:cs typeface="Roboto"/>
                <a:sym typeface="Roboto Black"/>
              </a:rPr>
              <a:t>Sink 5 Years Limited Warranty</a:t>
            </a:r>
            <a:endParaRPr sz="2500" u="sng" dirty="0">
              <a:solidFill>
                <a:schemeClr val="tx1">
                  <a:lumMod val="75000"/>
                  <a:lumOff val="25000"/>
                </a:schemeClr>
              </a:solidFill>
              <a:latin typeface="Roboto"/>
              <a:ea typeface="Roboto"/>
              <a:cs typeface="Roboto"/>
              <a:sym typeface="Roboto"/>
            </a:endParaRPr>
          </a:p>
        </p:txBody>
      </p:sp>
      <p:sp>
        <p:nvSpPr>
          <p:cNvPr id="17" name="Google Shape;160;p19">
            <a:extLst>
              <a:ext uri="{FF2B5EF4-FFF2-40B4-BE49-F238E27FC236}">
                <a16:creationId xmlns:a16="http://schemas.microsoft.com/office/drawing/2014/main" id="{95740F8C-26A4-FA41-4FC1-7F3831F10CF9}"/>
              </a:ext>
            </a:extLst>
          </p:cNvPr>
          <p:cNvSpPr txBox="1">
            <a:spLocks/>
          </p:cNvSpPr>
          <p:nvPr/>
        </p:nvSpPr>
        <p:spPr>
          <a:xfrm>
            <a:off x="-4" y="1364909"/>
            <a:ext cx="7562854" cy="8814140"/>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Mifflin Kitchen &amp; Bath has been partnering with manufacturers that represent the highest quality standards. Mifflin Kitchen &amp; Bath warrants to its retail partners that any original residential consumer that purchases Mifflin Kitchen &amp; Bath’s bathroom sink products from its retail partners will be free from defects in material and workmanship during the normal residential usage for </a:t>
            </a:r>
            <a:r>
              <a:rPr lang="en-US" sz="1600" b="1" dirty="0">
                <a:solidFill>
                  <a:schemeClr val="tx1">
                    <a:lumMod val="75000"/>
                    <a:lumOff val="25000"/>
                  </a:schemeClr>
                </a:solidFill>
                <a:latin typeface="Calibri Light (Headings)"/>
                <a:ea typeface="Roboto Black"/>
                <a:cs typeface="Roboto"/>
                <a:sym typeface="Roboto Black"/>
              </a:rPr>
              <a:t>5 years when </a:t>
            </a:r>
            <a:r>
              <a:rPr lang="en-US" sz="1600" dirty="0">
                <a:solidFill>
                  <a:schemeClr val="tx1">
                    <a:lumMod val="75000"/>
                    <a:lumOff val="25000"/>
                  </a:schemeClr>
                </a:solidFill>
                <a:latin typeface="Calibri Light (Headings)"/>
                <a:ea typeface="Roboto Black"/>
                <a:cs typeface="Roboto"/>
                <a:sym typeface="Roboto Black"/>
              </a:rPr>
              <a:t>the original consumer owns his/her home in which the bathroom sink was first installed. For the non-residential consumers including but not limited to industrial, commercial, and business use, the bathroom sink products are warranted for a period of </a:t>
            </a:r>
            <a:r>
              <a:rPr lang="en-US" sz="1600" b="1" dirty="0">
                <a:solidFill>
                  <a:schemeClr val="tx1">
                    <a:lumMod val="75000"/>
                    <a:lumOff val="25000"/>
                  </a:schemeClr>
                </a:solidFill>
                <a:latin typeface="Calibri Light (Headings)"/>
                <a:ea typeface="Roboto Black"/>
                <a:cs typeface="Roboto"/>
                <a:sym typeface="Roboto Black"/>
              </a:rPr>
              <a:t>1 year </a:t>
            </a:r>
            <a:r>
              <a:rPr lang="en-US" sz="1600" dirty="0">
                <a:solidFill>
                  <a:schemeClr val="tx1">
                    <a:lumMod val="75000"/>
                    <a:lumOff val="25000"/>
                  </a:schemeClr>
                </a:solidFill>
                <a:latin typeface="Calibri Light (Headings)"/>
                <a:ea typeface="Roboto Black"/>
                <a:cs typeface="Roboto"/>
                <a:sym typeface="Roboto Black"/>
              </a:rPr>
              <a:t>from the original date of purchase. This warranty is non-transferable to subsequent purchasers or owners. The sole exception to the non-transferability of this warranty is that if this product is purchased by a plumber, contractor or other service provider, this warranty extends to the first property owner on whose behalf the product was purchased for installation. </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If a defect arises during normal usage, Mifflin Kitchen &amp; Bath will, free of charge, at its option, either repair or replace the defective product, or make appropriate adjustment. If repair or replacement is not practical, Mifflin Kitchen &amp; Bath reserves the right to refund the purchase price in exchange for the return of the product. The decision whether to repair, replace or refund is determined by Mifflin Kitchen &amp; Bath in its sole discretion.</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This warranty is extensive in that it covers the replacement of all defective parts. However, damage due to installation error, product abuse, product misuse, or use of cleaners containing abrasives, alcohol, or other organic solvents, whether performed by a contractor, service company, or the consumers themselves, are excluded from this warranty.</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Repair Service or replacement parts may be requested by contacting the sales representatives or writing to Mifflin Kitchen &amp; Bath using the primary business address. Explain the defect and include proof of purchase and your name, address, area code and telephone number. Proof of purchase (original sales receipt) from the original consumer must accompany all warranty claims. </a:t>
            </a:r>
          </a:p>
        </p:txBody>
      </p:sp>
      <p:grpSp>
        <p:nvGrpSpPr>
          <p:cNvPr id="4" name="Group 3">
            <a:extLst>
              <a:ext uri="{FF2B5EF4-FFF2-40B4-BE49-F238E27FC236}">
                <a16:creationId xmlns:a16="http://schemas.microsoft.com/office/drawing/2014/main" id="{3A237F8A-170D-B460-7696-1AABF265BDD2}"/>
              </a:ext>
            </a:extLst>
          </p:cNvPr>
          <p:cNvGrpSpPr/>
          <p:nvPr/>
        </p:nvGrpSpPr>
        <p:grpSpPr>
          <a:xfrm>
            <a:off x="0" y="0"/>
            <a:ext cx="7562852" cy="647114"/>
            <a:chOff x="0" y="0"/>
            <a:chExt cx="7562852" cy="647114"/>
          </a:xfrm>
        </p:grpSpPr>
        <p:sp>
          <p:nvSpPr>
            <p:cNvPr id="5" name="Rectangle 4">
              <a:extLst>
                <a:ext uri="{FF2B5EF4-FFF2-40B4-BE49-F238E27FC236}">
                  <a16:creationId xmlns:a16="http://schemas.microsoft.com/office/drawing/2014/main" id="{39ADEC05-0D02-0BF5-2347-5FDCC4F05D2D}"/>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6" name="Rectangle 5">
              <a:extLst>
                <a:ext uri="{FF2B5EF4-FFF2-40B4-BE49-F238E27FC236}">
                  <a16:creationId xmlns:a16="http://schemas.microsoft.com/office/drawing/2014/main" id="{D328A492-6F34-D670-5D93-4772DA718AEE}"/>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69AF2072-5538-5D0E-99E7-80814A9EB5D5}"/>
              </a:ext>
            </a:extLst>
          </p:cNvPr>
          <p:cNvPicPr>
            <a:picLocks noChangeAspect="1"/>
          </p:cNvPicPr>
          <p:nvPr/>
        </p:nvPicPr>
        <p:blipFill>
          <a:blip r:embed="rId3"/>
          <a:stretch>
            <a:fillRect/>
          </a:stretch>
        </p:blipFill>
        <p:spPr>
          <a:xfrm>
            <a:off x="727301" y="28136"/>
            <a:ext cx="1326581" cy="521933"/>
          </a:xfrm>
          <a:prstGeom prst="rect">
            <a:avLst/>
          </a:prstGeom>
        </p:spPr>
      </p:pic>
    </p:spTree>
    <p:extLst>
      <p:ext uri="{BB962C8B-B14F-4D97-AF65-F5344CB8AC3E}">
        <p14:creationId xmlns:p14="http://schemas.microsoft.com/office/powerpoint/2010/main" val="33941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0" y="647114"/>
            <a:ext cx="7937500" cy="528242"/>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n" sz="2500" u="sng" dirty="0">
                <a:solidFill>
                  <a:schemeClr val="tx1">
                    <a:lumMod val="75000"/>
                    <a:lumOff val="25000"/>
                  </a:schemeClr>
                </a:solidFill>
                <a:latin typeface="Roboto Black"/>
                <a:ea typeface="Roboto Black"/>
                <a:cs typeface="Roboto"/>
                <a:sym typeface="Roboto Black"/>
              </a:rPr>
              <a:t>Shower Door 5 Years Limited Warranty</a:t>
            </a:r>
            <a:endParaRPr sz="2500" u="sng" dirty="0">
              <a:solidFill>
                <a:schemeClr val="tx1">
                  <a:lumMod val="75000"/>
                  <a:lumOff val="25000"/>
                </a:schemeClr>
              </a:solidFill>
              <a:latin typeface="Roboto"/>
              <a:ea typeface="Roboto"/>
              <a:cs typeface="Roboto"/>
              <a:sym typeface="Roboto"/>
            </a:endParaRP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4" name="Google Shape;160;p19">
            <a:extLst>
              <a:ext uri="{FF2B5EF4-FFF2-40B4-BE49-F238E27FC236}">
                <a16:creationId xmlns:a16="http://schemas.microsoft.com/office/drawing/2014/main" id="{37E5CA6D-EF07-2399-5F56-3611A844E2A5}"/>
              </a:ext>
            </a:extLst>
          </p:cNvPr>
          <p:cNvSpPr txBox="1">
            <a:spLocks/>
          </p:cNvSpPr>
          <p:nvPr/>
        </p:nvSpPr>
        <p:spPr>
          <a:xfrm>
            <a:off x="-4" y="1364909"/>
            <a:ext cx="7562854" cy="8814140"/>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Mifflin Kitchen &amp; Bath has been partnering with manufacturers that represent the highest quality standards. Mifflin Kitchen &amp; Bath warrants to its retail partners that any original residential consumer that purchases Mifflin Kitchen &amp; Bath’s  shower door products from its retail partners will be free from defects in material and workmanship during the normal residential usage for </a:t>
            </a:r>
            <a:r>
              <a:rPr lang="en-US" sz="1600" b="1" dirty="0">
                <a:solidFill>
                  <a:schemeClr val="tx1">
                    <a:lumMod val="75000"/>
                    <a:lumOff val="25000"/>
                  </a:schemeClr>
                </a:solidFill>
                <a:latin typeface="Calibri Light (Headings)"/>
                <a:ea typeface="Roboto Black"/>
                <a:cs typeface="Roboto"/>
                <a:sym typeface="Roboto Black"/>
              </a:rPr>
              <a:t>5 years when </a:t>
            </a:r>
            <a:r>
              <a:rPr lang="en-US" sz="1600" dirty="0">
                <a:solidFill>
                  <a:schemeClr val="tx1">
                    <a:lumMod val="75000"/>
                    <a:lumOff val="25000"/>
                  </a:schemeClr>
                </a:solidFill>
                <a:latin typeface="Calibri Light (Headings)"/>
                <a:ea typeface="Roboto Black"/>
                <a:cs typeface="Roboto"/>
                <a:sym typeface="Roboto Black"/>
              </a:rPr>
              <a:t>the original consumer owns his/her home in which the shower door was first installed. For the non-residential consumers including but not limited to industrial, commercial, and business use, the shower door products are warranted for a period of </a:t>
            </a:r>
            <a:r>
              <a:rPr lang="en-US" sz="1600" b="1" dirty="0">
                <a:solidFill>
                  <a:schemeClr val="tx1">
                    <a:lumMod val="75000"/>
                    <a:lumOff val="25000"/>
                  </a:schemeClr>
                </a:solidFill>
                <a:latin typeface="Calibri Light (Headings)"/>
                <a:ea typeface="Roboto Black"/>
                <a:cs typeface="Roboto"/>
                <a:sym typeface="Roboto Black"/>
              </a:rPr>
              <a:t>1 year </a:t>
            </a:r>
            <a:r>
              <a:rPr lang="en-US" sz="1600" dirty="0">
                <a:solidFill>
                  <a:schemeClr val="tx1">
                    <a:lumMod val="75000"/>
                    <a:lumOff val="25000"/>
                  </a:schemeClr>
                </a:solidFill>
                <a:latin typeface="Calibri Light (Headings)"/>
                <a:ea typeface="Roboto Black"/>
                <a:cs typeface="Roboto"/>
                <a:sym typeface="Roboto Black"/>
              </a:rPr>
              <a:t>from the original date of purchase. This warranty is non-transferable to subsequent purchasers or owners. The sole exception to the non-transferability of this warranty is that if this product is purchased by a plumber, contractor or other service provider, this warranty extends to the first property owner on whose behalf the product was purchased for installation. </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If a defect arises during normal usage, Mifflin Kitchen &amp; Bath will, free of charge, at its option, either repair or replace the defective product, or make appropriate adjustment. If repair or replacement is not practical, Mifflin Kitchen &amp; Bath reserves the right to refund the purchase price in exchange for the return of the product. The decision whether to repair, replace or refund is determined by Mifflin Kitchen &amp; Bath in its sole discretion.</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This warranty is extensive in that it covers the replacement of all defective parts. However, damage due to installation error, product abuse, product misuse, or use of cleaners containing abrasives, alcohol, or other organic solvents, whether performed by a contractor, service company, or the consumers themselves, are excluded from this warranty.</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Repair Service or replacement parts may be requested by contacting the sales representatives or writing to Mifflin Kitchen &amp; Bath using the primary business address. Explain the defect and include proof of purchase and your name, address, area code and telephone number. Proof of purchase (original sales receipt) from the original consumer must accompany all warranty claims. </a:t>
            </a:r>
          </a:p>
        </p:txBody>
      </p:sp>
      <p:grpSp>
        <p:nvGrpSpPr>
          <p:cNvPr id="4" name="Group 3">
            <a:extLst>
              <a:ext uri="{FF2B5EF4-FFF2-40B4-BE49-F238E27FC236}">
                <a16:creationId xmlns:a16="http://schemas.microsoft.com/office/drawing/2014/main" id="{77DF7973-4D36-90B9-E71E-3DF40915FD69}"/>
              </a:ext>
            </a:extLst>
          </p:cNvPr>
          <p:cNvGrpSpPr/>
          <p:nvPr/>
        </p:nvGrpSpPr>
        <p:grpSpPr>
          <a:xfrm>
            <a:off x="0" y="0"/>
            <a:ext cx="7562852" cy="647114"/>
            <a:chOff x="0" y="0"/>
            <a:chExt cx="7562852" cy="647114"/>
          </a:xfrm>
        </p:grpSpPr>
        <p:sp>
          <p:nvSpPr>
            <p:cNvPr id="5" name="Rectangle 4">
              <a:extLst>
                <a:ext uri="{FF2B5EF4-FFF2-40B4-BE49-F238E27FC236}">
                  <a16:creationId xmlns:a16="http://schemas.microsoft.com/office/drawing/2014/main" id="{B68CDB3C-1CDA-BE52-207F-3D55F6403AF0}"/>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7" name="Rectangle 6">
              <a:extLst>
                <a:ext uri="{FF2B5EF4-FFF2-40B4-BE49-F238E27FC236}">
                  <a16:creationId xmlns:a16="http://schemas.microsoft.com/office/drawing/2014/main" id="{AB87154E-C7E9-4484-A14D-9166CF569714}"/>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99CE6D7E-A466-644E-A59E-4CE6A9DA98A8}"/>
              </a:ext>
            </a:extLst>
          </p:cNvPr>
          <p:cNvPicPr>
            <a:picLocks noChangeAspect="1"/>
          </p:cNvPicPr>
          <p:nvPr/>
        </p:nvPicPr>
        <p:blipFill>
          <a:blip r:embed="rId3"/>
          <a:stretch>
            <a:fillRect/>
          </a:stretch>
        </p:blipFill>
        <p:spPr>
          <a:xfrm>
            <a:off x="727301" y="28136"/>
            <a:ext cx="1326581" cy="521933"/>
          </a:xfrm>
          <a:prstGeom prst="rect">
            <a:avLst/>
          </a:prstGeom>
        </p:spPr>
      </p:pic>
    </p:spTree>
    <p:extLst>
      <p:ext uri="{BB962C8B-B14F-4D97-AF65-F5344CB8AC3E}">
        <p14:creationId xmlns:p14="http://schemas.microsoft.com/office/powerpoint/2010/main" val="3886984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0" y="647114"/>
            <a:ext cx="7937500" cy="528242"/>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n-US" sz="2500" u="sng" dirty="0">
                <a:solidFill>
                  <a:schemeClr val="tx1">
                    <a:lumMod val="75000"/>
                    <a:lumOff val="25000"/>
                  </a:schemeClr>
                </a:solidFill>
                <a:latin typeface="Roboto Black"/>
                <a:ea typeface="Roboto Black"/>
                <a:cs typeface="Roboto"/>
                <a:sym typeface="Roboto Black"/>
              </a:rPr>
              <a:t>LED Mirror 2 Years Limited Warranty</a:t>
            </a: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4" name="Google Shape;160;p19">
            <a:extLst>
              <a:ext uri="{FF2B5EF4-FFF2-40B4-BE49-F238E27FC236}">
                <a16:creationId xmlns:a16="http://schemas.microsoft.com/office/drawing/2014/main" id="{37E5CA6D-EF07-2399-5F56-3611A844E2A5}"/>
              </a:ext>
            </a:extLst>
          </p:cNvPr>
          <p:cNvSpPr txBox="1">
            <a:spLocks/>
          </p:cNvSpPr>
          <p:nvPr/>
        </p:nvSpPr>
        <p:spPr>
          <a:xfrm>
            <a:off x="-4" y="1364909"/>
            <a:ext cx="7562854" cy="8814140"/>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Mifflin Kitchen &amp; Bath has been partnering with manufacturers that represent the highest quality standards. Mifflin Kitchen &amp; Bath warrants to its retail partners that any original residential consumer that purchases Mifflin Kitchen &amp; Bath’s LED Mirror products from its retail partners will be free from defects in material and workmanship during the normal residential usage for </a:t>
            </a:r>
            <a:r>
              <a:rPr lang="en-US" sz="1600" b="1" dirty="0">
                <a:solidFill>
                  <a:schemeClr val="tx1">
                    <a:lumMod val="75000"/>
                    <a:lumOff val="25000"/>
                  </a:schemeClr>
                </a:solidFill>
                <a:latin typeface="Calibri Light (Headings)"/>
                <a:ea typeface="Roboto Black"/>
                <a:cs typeface="Roboto"/>
                <a:sym typeface="Roboto Black"/>
              </a:rPr>
              <a:t>2 years when </a:t>
            </a:r>
            <a:r>
              <a:rPr lang="en-US" sz="1600" dirty="0">
                <a:solidFill>
                  <a:schemeClr val="tx1">
                    <a:lumMod val="75000"/>
                    <a:lumOff val="25000"/>
                  </a:schemeClr>
                </a:solidFill>
                <a:latin typeface="Calibri Light (Headings)"/>
                <a:ea typeface="Roboto Black"/>
                <a:cs typeface="Roboto"/>
                <a:sym typeface="Roboto Black"/>
              </a:rPr>
              <a:t>the original consumer owns his/her home in which the LED Mirror was first installed. For the non-residential consumers including but not limited to industrial, commercial, and business use, the LED Mirror products are warranted for a period of </a:t>
            </a:r>
            <a:r>
              <a:rPr lang="en-US" sz="1600" b="1" dirty="0">
                <a:solidFill>
                  <a:schemeClr val="tx1">
                    <a:lumMod val="75000"/>
                    <a:lumOff val="25000"/>
                  </a:schemeClr>
                </a:solidFill>
                <a:latin typeface="Calibri Light (Headings)"/>
                <a:ea typeface="Roboto Black"/>
                <a:cs typeface="Roboto"/>
                <a:sym typeface="Roboto Black"/>
              </a:rPr>
              <a:t>1 year </a:t>
            </a:r>
            <a:r>
              <a:rPr lang="en-US" sz="1600" dirty="0">
                <a:solidFill>
                  <a:schemeClr val="tx1">
                    <a:lumMod val="75000"/>
                    <a:lumOff val="25000"/>
                  </a:schemeClr>
                </a:solidFill>
                <a:latin typeface="Calibri Light (Headings)"/>
                <a:ea typeface="Roboto Black"/>
                <a:cs typeface="Roboto"/>
                <a:sym typeface="Roboto Black"/>
              </a:rPr>
              <a:t>from the original date of purchase. This warranty is non-transferable to subsequent purchasers or owners. The sole exception to the non-transferability of this warranty is that if this product is purchased by a plumber, contractor or other service provider, this warranty extends to the first property owner on whose behalf the product was purchased for installation. </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If a defect arises during normal usage, Mifflin Kitchen &amp; Bath will, free of charge, at its option, either repair or replace the defective product, or make appropriate adjustment. If repair or replacement is not practical, Mifflin Kitchen &amp; Bath reserves the right to refund the purchase price in exchange for the return of the product. The decision whether to repair, replace or refund is determined by Mifflin Kitchen &amp; Bath in its sole discretion.</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This warranty is extensive in that it covers the replacement of all defective parts. However, damage due to installation error, product abuse, product misuse, or use of cleaners containing abrasives, alcohol, or other organic solvents, whether performed by a contractor, service company, or the consumers themselves, are excluded from this warranty.</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Repair Service or replacement parts may be requested by contacting the sales representatives or writing to Mifflin Kitchen &amp; Bath using the primary business address. Explain the defect and include proof of purchase and your name, address, area code and telephone number. Proof of purchase (original sales receipt) from the original consumer must accompany all warranty claims. </a:t>
            </a:r>
          </a:p>
        </p:txBody>
      </p:sp>
      <p:grpSp>
        <p:nvGrpSpPr>
          <p:cNvPr id="4" name="Group 3">
            <a:extLst>
              <a:ext uri="{FF2B5EF4-FFF2-40B4-BE49-F238E27FC236}">
                <a16:creationId xmlns:a16="http://schemas.microsoft.com/office/drawing/2014/main" id="{88C216CB-FB07-AA3F-C228-3BE38CFF8C1F}"/>
              </a:ext>
            </a:extLst>
          </p:cNvPr>
          <p:cNvGrpSpPr/>
          <p:nvPr/>
        </p:nvGrpSpPr>
        <p:grpSpPr>
          <a:xfrm>
            <a:off x="0" y="0"/>
            <a:ext cx="7562852" cy="647114"/>
            <a:chOff x="0" y="0"/>
            <a:chExt cx="7562852" cy="647114"/>
          </a:xfrm>
        </p:grpSpPr>
        <p:sp>
          <p:nvSpPr>
            <p:cNvPr id="5" name="Rectangle 4">
              <a:extLst>
                <a:ext uri="{FF2B5EF4-FFF2-40B4-BE49-F238E27FC236}">
                  <a16:creationId xmlns:a16="http://schemas.microsoft.com/office/drawing/2014/main" id="{6AC4860D-1407-DD57-3F0D-2101DEB2186C}"/>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7" name="Rectangle 6">
              <a:extLst>
                <a:ext uri="{FF2B5EF4-FFF2-40B4-BE49-F238E27FC236}">
                  <a16:creationId xmlns:a16="http://schemas.microsoft.com/office/drawing/2014/main" id="{04262ED3-66FB-AA19-EAC2-EF0845CFD87C}"/>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AD07F696-917E-7700-5053-90E50F4B4983}"/>
              </a:ext>
            </a:extLst>
          </p:cNvPr>
          <p:cNvPicPr>
            <a:picLocks noChangeAspect="1"/>
          </p:cNvPicPr>
          <p:nvPr/>
        </p:nvPicPr>
        <p:blipFill>
          <a:blip r:embed="rId3"/>
          <a:stretch>
            <a:fillRect/>
          </a:stretch>
        </p:blipFill>
        <p:spPr>
          <a:xfrm>
            <a:off x="727301" y="28136"/>
            <a:ext cx="1326581" cy="521933"/>
          </a:xfrm>
          <a:prstGeom prst="rect">
            <a:avLst/>
          </a:prstGeom>
        </p:spPr>
      </p:pic>
    </p:spTree>
    <p:extLst>
      <p:ext uri="{BB962C8B-B14F-4D97-AF65-F5344CB8AC3E}">
        <p14:creationId xmlns:p14="http://schemas.microsoft.com/office/powerpoint/2010/main" val="2590251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6" name="Google Shape;160;p19">
            <a:extLst>
              <a:ext uri="{FF2B5EF4-FFF2-40B4-BE49-F238E27FC236}">
                <a16:creationId xmlns:a16="http://schemas.microsoft.com/office/drawing/2014/main" id="{7383CBEE-3B4D-1607-4B4A-496852C9352F}"/>
              </a:ext>
            </a:extLst>
          </p:cNvPr>
          <p:cNvSpPr txBox="1">
            <a:spLocks noGrp="1"/>
          </p:cNvSpPr>
          <p:nvPr>
            <p:ph type="ctrTitle"/>
          </p:nvPr>
        </p:nvSpPr>
        <p:spPr>
          <a:xfrm>
            <a:off x="0" y="647114"/>
            <a:ext cx="7937500" cy="528242"/>
          </a:xfrm>
          <a:prstGeom prst="rect">
            <a:avLst/>
          </a:prstGeom>
        </p:spPr>
        <p:txBody>
          <a:bodyPr spcFirstLastPara="1" wrap="square" lIns="91425" tIns="91425" rIns="91425" bIns="91425" anchor="t" anchorCtr="0">
            <a:noAutofit/>
          </a:bodyPr>
          <a:lstStyle/>
          <a:p>
            <a:pPr marL="0" lvl="0" indent="0" algn="l" rtl="0">
              <a:spcBef>
                <a:spcPts val="0"/>
              </a:spcBef>
              <a:spcAft>
                <a:spcPts val="200"/>
              </a:spcAft>
              <a:buNone/>
            </a:pPr>
            <a:r>
              <a:rPr lang="en-US" sz="2500" u="sng" dirty="0">
                <a:solidFill>
                  <a:schemeClr val="tx1">
                    <a:lumMod val="75000"/>
                    <a:lumOff val="25000"/>
                  </a:schemeClr>
                </a:solidFill>
                <a:latin typeface="Roboto Black"/>
                <a:ea typeface="Roboto Black"/>
                <a:cs typeface="Roboto"/>
                <a:sym typeface="Roboto Black"/>
              </a:rPr>
              <a:t>Medicine Cabinet 2 Years Limited Warranty</a:t>
            </a:r>
          </a:p>
        </p:txBody>
      </p:sp>
      <p:sp>
        <p:nvSpPr>
          <p:cNvPr id="13" name="Rectangle 12">
            <a:extLst>
              <a:ext uri="{FF2B5EF4-FFF2-40B4-BE49-F238E27FC236}">
                <a16:creationId xmlns:a16="http://schemas.microsoft.com/office/drawing/2014/main" id="{96E794E8-A668-62F8-2817-C409308CE6CB}"/>
              </a:ext>
            </a:extLst>
          </p:cNvPr>
          <p:cNvSpPr/>
          <p:nvPr/>
        </p:nvSpPr>
        <p:spPr>
          <a:xfrm>
            <a:off x="-4" y="10238486"/>
            <a:ext cx="7562854" cy="450152"/>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@2024 Mifflin Kitchen &amp; Bath  – Confidential &amp; Proprietary</a:t>
            </a:r>
          </a:p>
        </p:txBody>
      </p:sp>
      <p:sp>
        <p:nvSpPr>
          <p:cNvPr id="14" name="Google Shape;160;p19">
            <a:extLst>
              <a:ext uri="{FF2B5EF4-FFF2-40B4-BE49-F238E27FC236}">
                <a16:creationId xmlns:a16="http://schemas.microsoft.com/office/drawing/2014/main" id="{37E5CA6D-EF07-2399-5F56-3611A844E2A5}"/>
              </a:ext>
            </a:extLst>
          </p:cNvPr>
          <p:cNvSpPr txBox="1">
            <a:spLocks/>
          </p:cNvSpPr>
          <p:nvPr/>
        </p:nvSpPr>
        <p:spPr>
          <a:xfrm>
            <a:off x="-4" y="1364909"/>
            <a:ext cx="7562854" cy="8814140"/>
          </a:xfrm>
          <a:prstGeom prst="rect">
            <a:avLst/>
          </a:prstGeom>
        </p:spPr>
        <p:txBody>
          <a:bodyPr spcFirstLastPara="1" vert="horz" wrap="square" lIns="91425" tIns="91425" rIns="91425" bIns="91425" rtlCol="0" anchor="t" anchorCtr="0">
            <a:noAutofit/>
          </a:bodyPr>
          <a:lstStyle>
            <a:lvl1pPr algn="ctr" defTabSz="756300" rtl="0" eaLnBrk="1" latinLnBrk="0" hangingPunct="1">
              <a:lnSpc>
                <a:spcPct val="90000"/>
              </a:lnSpc>
              <a:spcBef>
                <a:spcPct val="0"/>
              </a:spcBef>
              <a:buNone/>
              <a:defRPr sz="4963" kern="1200">
                <a:solidFill>
                  <a:schemeClr val="tx1"/>
                </a:solidFill>
                <a:latin typeface="+mj-lt"/>
                <a:ea typeface="+mj-ea"/>
                <a:cs typeface="+mj-cs"/>
              </a:defRPr>
            </a:lvl1pPr>
          </a:lstStyle>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Mifflin Kitchen &amp; Bath has been partnering with manufacturers that represent the highest quality standards. Mifflin Kitchen &amp; Bath warrants to its retail partners that any original residential consumer that purchases Mifflin Kitchen &amp; Bath’s Medicine Cabinet products from its retail partners will be free from defects in material and workmanship during the normal residential usage for </a:t>
            </a:r>
            <a:r>
              <a:rPr lang="en-US" sz="1600" b="1" dirty="0">
                <a:solidFill>
                  <a:schemeClr val="tx1">
                    <a:lumMod val="75000"/>
                    <a:lumOff val="25000"/>
                  </a:schemeClr>
                </a:solidFill>
                <a:latin typeface="Calibri Light (Headings)"/>
                <a:ea typeface="Roboto Black"/>
                <a:cs typeface="Roboto"/>
                <a:sym typeface="Roboto Black"/>
              </a:rPr>
              <a:t>2 years when </a:t>
            </a:r>
            <a:r>
              <a:rPr lang="en-US" sz="1600" dirty="0">
                <a:solidFill>
                  <a:schemeClr val="tx1">
                    <a:lumMod val="75000"/>
                    <a:lumOff val="25000"/>
                  </a:schemeClr>
                </a:solidFill>
                <a:latin typeface="Calibri Light (Headings)"/>
                <a:ea typeface="Roboto Black"/>
                <a:cs typeface="Roboto"/>
                <a:sym typeface="Roboto Black"/>
              </a:rPr>
              <a:t>the original consumer owns his/her home in which the Medicine Cabinets was first installed. For the non-residential consumers including but not limited to industrial, commercial, and business use, the Medicine Cabinets products are warranted for a period of </a:t>
            </a:r>
            <a:r>
              <a:rPr lang="en-US" sz="1600" b="1" dirty="0">
                <a:solidFill>
                  <a:schemeClr val="tx1">
                    <a:lumMod val="75000"/>
                    <a:lumOff val="25000"/>
                  </a:schemeClr>
                </a:solidFill>
                <a:latin typeface="Calibri Light (Headings)"/>
                <a:ea typeface="Roboto Black"/>
                <a:cs typeface="Roboto"/>
                <a:sym typeface="Roboto Black"/>
              </a:rPr>
              <a:t>1 year </a:t>
            </a:r>
            <a:r>
              <a:rPr lang="en-US" sz="1600" dirty="0">
                <a:solidFill>
                  <a:schemeClr val="tx1">
                    <a:lumMod val="75000"/>
                    <a:lumOff val="25000"/>
                  </a:schemeClr>
                </a:solidFill>
                <a:latin typeface="Calibri Light (Headings)"/>
                <a:ea typeface="Roboto Black"/>
                <a:cs typeface="Roboto"/>
                <a:sym typeface="Roboto Black"/>
              </a:rPr>
              <a:t>from the original date of purchase. This warranty is non-transferable to subsequent purchasers or owners. The sole exception to the non-transferability of this warranty is that if this product is purchased by a plumber, contractor or other service provider, this warranty extends to the first property owner on whose behalf the product was purchased for installation. </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If a defect arises during normal usage, Mifflin Kitchen &amp; Bath will, free of charge, at its option, either repair or replace the defective product, or make appropriate adjustment. If repair or replacement is not practical, Mifflin Kitchen &amp; Bath reserves the right to refund the purchase price in exchange for the return of the product. The decision whether to repair, replace or refund is determined by Mifflin Kitchen &amp; Bath in its sole discretion.</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This warranty is extensive in that it covers the replacement of all defective parts. However, damage due to installation error, product abuse, product misuse, or use of cleaners containing abrasives, alcohol, or other organic solvents, whether performed by a contractor, service company, or the consumers themselves, are excluded from this warranty.</a:t>
            </a:r>
          </a:p>
          <a:p>
            <a:pPr algn="l">
              <a:spcBef>
                <a:spcPts val="0"/>
              </a:spcBef>
              <a:spcAft>
                <a:spcPts val="200"/>
              </a:spcAft>
            </a:pPr>
            <a:endParaRPr lang="en-US" sz="1600" dirty="0">
              <a:solidFill>
                <a:schemeClr val="tx1">
                  <a:lumMod val="75000"/>
                  <a:lumOff val="25000"/>
                </a:schemeClr>
              </a:solidFill>
              <a:latin typeface="Calibri Light (Headings)"/>
              <a:ea typeface="Roboto Black"/>
              <a:cs typeface="Roboto"/>
              <a:sym typeface="Roboto Black"/>
            </a:endParaRPr>
          </a:p>
          <a:p>
            <a:pPr algn="l">
              <a:spcBef>
                <a:spcPts val="0"/>
              </a:spcBef>
              <a:spcAft>
                <a:spcPts val="200"/>
              </a:spcAft>
            </a:pPr>
            <a:r>
              <a:rPr lang="en-US" sz="1600" dirty="0">
                <a:solidFill>
                  <a:schemeClr val="tx1">
                    <a:lumMod val="75000"/>
                    <a:lumOff val="25000"/>
                  </a:schemeClr>
                </a:solidFill>
                <a:latin typeface="Calibri Light (Headings)"/>
                <a:ea typeface="Roboto Black"/>
                <a:cs typeface="Roboto"/>
                <a:sym typeface="Roboto Black"/>
              </a:rPr>
              <a:t>Repair Service or replacement parts may be requested by contacting the sales representatives or writing to Mifflin Kitchen &amp; Bath using the primary business address. Explain the defect and include proof of purchase and your name, address, area code and telephone number. Proof of purchase (original sales receipt) from the original consumer must accompany all warranty claims. </a:t>
            </a:r>
          </a:p>
        </p:txBody>
      </p:sp>
      <p:grpSp>
        <p:nvGrpSpPr>
          <p:cNvPr id="4" name="Group 3">
            <a:extLst>
              <a:ext uri="{FF2B5EF4-FFF2-40B4-BE49-F238E27FC236}">
                <a16:creationId xmlns:a16="http://schemas.microsoft.com/office/drawing/2014/main" id="{79A32483-C08A-1E19-5A19-897C3A7CF9F9}"/>
              </a:ext>
            </a:extLst>
          </p:cNvPr>
          <p:cNvGrpSpPr/>
          <p:nvPr/>
        </p:nvGrpSpPr>
        <p:grpSpPr>
          <a:xfrm>
            <a:off x="0" y="0"/>
            <a:ext cx="7562852" cy="647114"/>
            <a:chOff x="0" y="0"/>
            <a:chExt cx="7562852" cy="647114"/>
          </a:xfrm>
        </p:grpSpPr>
        <p:sp>
          <p:nvSpPr>
            <p:cNvPr id="5" name="Rectangle 4">
              <a:extLst>
                <a:ext uri="{FF2B5EF4-FFF2-40B4-BE49-F238E27FC236}">
                  <a16:creationId xmlns:a16="http://schemas.microsoft.com/office/drawing/2014/main" id="{73276F3A-D939-A3B1-83B8-460D17940438}"/>
                </a:ext>
              </a:extLst>
            </p:cNvPr>
            <p:cNvSpPr/>
            <p:nvPr/>
          </p:nvSpPr>
          <p:spPr>
            <a:xfrm>
              <a:off x="0" y="0"/>
              <a:ext cx="3781424" cy="647114"/>
            </a:xfrm>
            <a:prstGeom prst="rect">
              <a:avLst/>
            </a:prstGeom>
            <a:solidFill>
              <a:srgbClr val="DB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BE7EC"/>
                </a:solidFill>
              </a:endParaRPr>
            </a:p>
          </p:txBody>
        </p:sp>
        <p:sp>
          <p:nvSpPr>
            <p:cNvPr id="7" name="Rectangle 6">
              <a:extLst>
                <a:ext uri="{FF2B5EF4-FFF2-40B4-BE49-F238E27FC236}">
                  <a16:creationId xmlns:a16="http://schemas.microsoft.com/office/drawing/2014/main" id="{34208F66-09EE-7CD4-F046-34002A046DEE}"/>
                </a:ext>
              </a:extLst>
            </p:cNvPr>
            <p:cNvSpPr/>
            <p:nvPr/>
          </p:nvSpPr>
          <p:spPr>
            <a:xfrm>
              <a:off x="3781424" y="0"/>
              <a:ext cx="3781428" cy="647114"/>
            </a:xfrm>
            <a:prstGeom prst="rect">
              <a:avLst/>
            </a:prstGeom>
            <a:solidFill>
              <a:srgbClr val="2B6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EC9274A4-0F07-640E-5711-E30379998F14}"/>
              </a:ext>
            </a:extLst>
          </p:cNvPr>
          <p:cNvPicPr>
            <a:picLocks noChangeAspect="1"/>
          </p:cNvPicPr>
          <p:nvPr/>
        </p:nvPicPr>
        <p:blipFill>
          <a:blip r:embed="rId3"/>
          <a:stretch>
            <a:fillRect/>
          </a:stretch>
        </p:blipFill>
        <p:spPr>
          <a:xfrm>
            <a:off x="727301" y="28136"/>
            <a:ext cx="1326581" cy="521933"/>
          </a:xfrm>
          <a:prstGeom prst="rect">
            <a:avLst/>
          </a:prstGeom>
        </p:spPr>
      </p:pic>
    </p:spTree>
    <p:extLst>
      <p:ext uri="{BB962C8B-B14F-4D97-AF65-F5344CB8AC3E}">
        <p14:creationId xmlns:p14="http://schemas.microsoft.com/office/powerpoint/2010/main" val="1620557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1517</TotalTime>
  <Words>2868</Words>
  <Application>Microsoft Office PowerPoint</Application>
  <PresentationFormat>Custom</PresentationFormat>
  <Paragraphs>84</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Calibri Light (Headings)</vt:lpstr>
      <vt:lpstr>Roboto</vt:lpstr>
      <vt:lpstr>Roboto Black</vt:lpstr>
      <vt:lpstr>Office Theme</vt:lpstr>
      <vt:lpstr>Mifflin  Kitchen &amp; Bath  Retail Partner Warranty</vt:lpstr>
      <vt:lpstr>Table of Contents</vt:lpstr>
      <vt:lpstr>Faucet Lifetime Limited Warranty</vt:lpstr>
      <vt:lpstr>Shower Lifetime Limited Warranty</vt:lpstr>
      <vt:lpstr>Bathtub 5 Years Limited Warranty</vt:lpstr>
      <vt:lpstr>Sink 5 Years Limited Warranty</vt:lpstr>
      <vt:lpstr>Shower Door 5 Years Limited Warranty</vt:lpstr>
      <vt:lpstr>LED Mirror 2 Years Limited Warranty</vt:lpstr>
      <vt:lpstr>Medicine Cabinet 2 Years Limited Warranty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Tree Home Warranty</dc:title>
  <dc:creator>Yuxuan Lin</dc:creator>
  <cp:lastModifiedBy>Sankalpa Pahari</cp:lastModifiedBy>
  <cp:revision>16</cp:revision>
  <dcterms:created xsi:type="dcterms:W3CDTF">2022-06-11T20:19:41Z</dcterms:created>
  <dcterms:modified xsi:type="dcterms:W3CDTF">2024-04-06T20:49:11Z</dcterms:modified>
</cp:coreProperties>
</file>